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Alfa Slab One" panose="020B0604020202020204" charset="0"/>
      <p:regular r:id="rId27"/>
    </p:embeddedFon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Merriweather" panose="020B0604020202020204" pitchFamily="2" charset="0"/>
      <p:regular r:id="rId36"/>
      <p:bold r:id="rId37"/>
      <p:italic r:id="rId38"/>
      <p:boldItalic r:id="rId39"/>
    </p:embeddedFont>
    <p:embeddedFont>
      <p:font typeface="Oswald Medium" panose="020B0604020202020204" pitchFamily="2" charset="0"/>
      <p:regular r:id="rId40"/>
      <p:bold r:id="rId41"/>
    </p:embeddedFont>
    <p:embeddedFont>
      <p:font typeface="Playfair Display" panose="020B0604020202020204"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r21MxwjHxbG2BVuDveNuKb9TJ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0ABB09-D938-4F2B-9AD2-3FA86F163E46}">
  <a:tblStyle styleId="{FF0ABB09-D938-4F2B-9AD2-3FA86F163E46}"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AF5"/>
          </a:solidFill>
        </a:fill>
      </a:tcStyle>
    </a:wholeTbl>
    <a:band1H>
      <a:tcTxStyle/>
      <a:tcStyle>
        <a:tcBdr/>
        <a:fill>
          <a:solidFill>
            <a:srgbClr val="CFD2EB"/>
          </a:solidFill>
        </a:fill>
      </a:tcStyle>
    </a:band1H>
    <a:band2H>
      <a:tcTxStyle/>
      <a:tcStyle>
        <a:tcBdr/>
      </a:tcStyle>
    </a:band2H>
    <a:band1V>
      <a:tcTxStyle/>
      <a:tcStyle>
        <a:tcBdr/>
        <a:fill>
          <a:solidFill>
            <a:srgbClr val="CFD2EB"/>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9" d="100"/>
          <a:sy n="79" d="100"/>
        </p:scale>
        <p:origin x="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a:t>
            </a:r>
            <a:endParaRPr/>
          </a:p>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e7056a8cc_2_20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e7056a8cc_2_2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2e7056a8cc_2_2006"/>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g12e7056a8cc_2_2006"/>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12e7056a8cc_2_200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2e7056a8cc_2_204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12e7056a8cc_2_204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g12e7056a8cc_2_20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2e7056a8cc_2_204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50"/>
        <p:cNvGrpSpPr/>
        <p:nvPr/>
      </p:nvGrpSpPr>
      <p:grpSpPr>
        <a:xfrm>
          <a:off x="0" y="0"/>
          <a:ext cx="0" cy="0"/>
          <a:chOff x="0" y="0"/>
          <a:chExt cx="0" cy="0"/>
        </a:xfrm>
      </p:grpSpPr>
      <p:sp>
        <p:nvSpPr>
          <p:cNvPr id="51" name="Google Shape;51;g12e7056a8cc_2_2047"/>
          <p:cNvSpPr txBox="1">
            <a:spLocks noGrp="1"/>
          </p:cNvSpPr>
          <p:nvPr>
            <p:ph type="title"/>
          </p:nvPr>
        </p:nvSpPr>
        <p:spPr>
          <a:xfrm>
            <a:off x="810000" y="4800600"/>
            <a:ext cx="10561500" cy="5667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lvl1pPr lvl="0" algn="l" rtl="0">
              <a:spcBef>
                <a:spcPts val="0"/>
              </a:spcBef>
              <a:spcAft>
                <a:spcPts val="0"/>
              </a:spcAft>
              <a:buClr>
                <a:srgbClr val="FEFEFE"/>
              </a:buClr>
              <a:buSzPts val="2400"/>
              <a:buFont typeface="Century Gothic"/>
              <a:buNone/>
              <a:defRPr sz="2400" b="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52" name="Google Shape;52;g12e7056a8cc_2_2047"/>
          <p:cNvSpPr>
            <a:spLocks noGrp="1"/>
          </p:cNvSpPr>
          <p:nvPr>
            <p:ph type="pic" idx="2"/>
          </p:nvPr>
        </p:nvSpPr>
        <p:spPr>
          <a:xfrm>
            <a:off x="0" y="0"/>
            <a:ext cx="12192000" cy="4800600"/>
          </a:xfrm>
          <a:prstGeom prst="rect">
            <a:avLst/>
          </a:prstGeom>
          <a:noFill/>
          <a:ln w="9525" cap="rnd" cmpd="sng">
            <a:solidFill>
              <a:schemeClr val="lt2"/>
            </a:solidFill>
            <a:prstDash val="solid"/>
            <a:round/>
            <a:headEnd type="none" w="sm" len="sm"/>
            <a:tailEnd type="none" w="sm" len="sm"/>
          </a:ln>
          <a:effectLst>
            <a:outerShdw blurRad="50800">
              <a:srgbClr val="000000">
                <a:alpha val="40000"/>
              </a:srgbClr>
            </a:outerShdw>
          </a:effectLst>
        </p:spPr>
      </p:sp>
      <p:sp>
        <p:nvSpPr>
          <p:cNvPr id="53" name="Google Shape;53;g12e7056a8cc_2_2047"/>
          <p:cNvSpPr txBox="1">
            <a:spLocks noGrp="1"/>
          </p:cNvSpPr>
          <p:nvPr>
            <p:ph type="body" idx="1"/>
          </p:nvPr>
        </p:nvSpPr>
        <p:spPr>
          <a:xfrm>
            <a:off x="810000" y="5367338"/>
            <a:ext cx="10561500" cy="4938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228600" algn="l" rtl="0">
              <a:spcBef>
                <a:spcPts val="240"/>
              </a:spcBef>
              <a:spcAft>
                <a:spcPts val="0"/>
              </a:spcAft>
              <a:buSzPts val="1200"/>
              <a:buNone/>
              <a:defRPr sz="1200"/>
            </a:lvl1pPr>
            <a:lvl2pPr marL="914400" lvl="1" indent="-228600" algn="l" rtl="0">
              <a:spcBef>
                <a:spcPts val="600"/>
              </a:spcBef>
              <a:spcAft>
                <a:spcPts val="0"/>
              </a:spcAft>
              <a:buSzPts val="1200"/>
              <a:buNone/>
              <a:defRPr sz="1200"/>
            </a:lvl2pPr>
            <a:lvl3pPr marL="1371600" lvl="2" indent="-228600" algn="l" rtl="0">
              <a:spcBef>
                <a:spcPts val="600"/>
              </a:spcBef>
              <a:spcAft>
                <a:spcPts val="0"/>
              </a:spcAft>
              <a:buSzPts val="1000"/>
              <a:buNone/>
              <a:defRPr sz="1000"/>
            </a:lvl3pPr>
            <a:lvl4pPr marL="1828800" lvl="3" indent="-228600" algn="l" rtl="0">
              <a:spcBef>
                <a:spcPts val="600"/>
              </a:spcBef>
              <a:spcAft>
                <a:spcPts val="0"/>
              </a:spcAft>
              <a:buSzPts val="900"/>
              <a:buNone/>
              <a:defRPr sz="900"/>
            </a:lvl4pPr>
            <a:lvl5pPr marL="2286000" lvl="4" indent="-228600" algn="l" rtl="0">
              <a:spcBef>
                <a:spcPts val="600"/>
              </a:spcBef>
              <a:spcAft>
                <a:spcPts val="0"/>
              </a:spcAft>
              <a:buSzPts val="900"/>
              <a:buNone/>
              <a:defRPr sz="900"/>
            </a:lvl5pPr>
            <a:lvl6pPr marL="2743200" lvl="5" indent="-228600" algn="l" rtl="0">
              <a:spcBef>
                <a:spcPts val="600"/>
              </a:spcBef>
              <a:spcAft>
                <a:spcPts val="0"/>
              </a:spcAft>
              <a:buSzPts val="900"/>
              <a:buNone/>
              <a:defRPr sz="900"/>
            </a:lvl6pPr>
            <a:lvl7pPr marL="3200400" lvl="6" indent="-228600" algn="l" rtl="0">
              <a:spcBef>
                <a:spcPts val="600"/>
              </a:spcBef>
              <a:spcAft>
                <a:spcPts val="0"/>
              </a:spcAft>
              <a:buSzPts val="900"/>
              <a:buNone/>
              <a:defRPr sz="900"/>
            </a:lvl7pPr>
            <a:lvl8pPr marL="3657600" lvl="7" indent="-228600" algn="l" rtl="0">
              <a:spcBef>
                <a:spcPts val="600"/>
              </a:spcBef>
              <a:spcAft>
                <a:spcPts val="0"/>
              </a:spcAft>
              <a:buSzPts val="900"/>
              <a:buNone/>
              <a:defRPr sz="900"/>
            </a:lvl8pPr>
            <a:lvl9pPr marL="4114800" lvl="8" indent="-228600" algn="l" rtl="0">
              <a:spcBef>
                <a:spcPts val="600"/>
              </a:spcBef>
              <a:spcAft>
                <a:spcPts val="600"/>
              </a:spcAft>
              <a:buSzPts val="900"/>
              <a:buNone/>
              <a:defRPr sz="900"/>
            </a:lvl9pPr>
          </a:lstStyle>
          <a:p>
            <a:endParaRPr/>
          </a:p>
        </p:txBody>
      </p:sp>
      <p:sp>
        <p:nvSpPr>
          <p:cNvPr id="54" name="Google Shape;54;g12e7056a8cc_2_2047"/>
          <p:cNvSpPr txBox="1">
            <a:spLocks noGrp="1"/>
          </p:cNvSpPr>
          <p:nvPr>
            <p:ph type="dt" idx="10"/>
          </p:nvPr>
        </p:nvSpPr>
        <p:spPr>
          <a:xfrm>
            <a:off x="9334626" y="6041362"/>
            <a:ext cx="1343700" cy="3651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12e7056a8cc_2_2047"/>
          <p:cNvSpPr txBox="1">
            <a:spLocks noGrp="1"/>
          </p:cNvSpPr>
          <p:nvPr>
            <p:ph type="ftr" idx="11"/>
          </p:nvPr>
        </p:nvSpPr>
        <p:spPr>
          <a:xfrm>
            <a:off x="451514" y="6041362"/>
            <a:ext cx="86442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g12e7056a8cc_2_2047"/>
          <p:cNvSpPr txBox="1">
            <a:spLocks noGrp="1"/>
          </p:cNvSpPr>
          <p:nvPr>
            <p:ph type="sldNum" idx="12"/>
          </p:nvPr>
        </p:nvSpPr>
        <p:spPr>
          <a:xfrm>
            <a:off x="10678331" y="5915888"/>
            <a:ext cx="1062300" cy="490500"/>
          </a:xfrm>
          <a:prstGeom prst="rect">
            <a:avLst/>
          </a:prstGeom>
          <a:noFill/>
          <a:ln>
            <a:noFill/>
          </a:ln>
        </p:spPr>
        <p:txBody>
          <a:bodyPr spcFirstLastPara="1" wrap="square" lIns="91425" tIns="45700" rIns="91425" bIns="10800" anchor="b"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g12e7056a8cc_2_2054"/>
          <p:cNvSpPr/>
          <p:nvPr/>
        </p:nvSpPr>
        <p:spPr>
          <a:xfrm>
            <a:off x="0" y="0"/>
            <a:ext cx="12192005"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99997" sy="99997" flip="none" algn="tl"/>
          </a:blipFill>
          <a:ln w="9525" cap="rnd" cmpd="sng">
            <a:solidFill>
              <a:schemeClr val="accent1"/>
            </a:solidFill>
            <a:prstDash val="solid"/>
            <a:round/>
            <a:headEnd type="none" w="sm" len="sm"/>
            <a:tailEnd type="none" w="sm" len="sm"/>
          </a:ln>
        </p:spPr>
      </p:sp>
      <p:sp>
        <p:nvSpPr>
          <p:cNvPr id="59" name="Google Shape;59;g12e7056a8cc_2_2054"/>
          <p:cNvSpPr txBox="1">
            <a:spLocks noGrp="1"/>
          </p:cNvSpPr>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rtl="0">
              <a:spcBef>
                <a:spcPts val="0"/>
              </a:spcBef>
              <a:spcAft>
                <a:spcPts val="0"/>
              </a:spcAft>
              <a:buClr>
                <a:srgbClr val="FEFEFE"/>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60" name="Google Shape;60;g12e7056a8cc_2_2054"/>
          <p:cNvSpPr txBox="1">
            <a:spLocks noGrp="1"/>
          </p:cNvSpPr>
          <p:nvPr>
            <p:ph type="body" idx="1"/>
          </p:nvPr>
        </p:nvSpPr>
        <p:spPr>
          <a:xfrm>
            <a:off x="818712" y="2222287"/>
            <a:ext cx="10554600" cy="36366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rtl="0">
              <a:spcBef>
                <a:spcPts val="36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42900" algn="l" rtl="0">
              <a:spcBef>
                <a:spcPts val="600"/>
              </a:spcBef>
              <a:spcAft>
                <a:spcPts val="0"/>
              </a:spcAft>
              <a:buSzPts val="1800"/>
              <a:buChar char="○"/>
              <a:defRPr/>
            </a:lvl5pPr>
            <a:lvl6pPr marL="2743200" lvl="5" indent="-342900" algn="l" rtl="0">
              <a:spcBef>
                <a:spcPts val="600"/>
              </a:spcBef>
              <a:spcAft>
                <a:spcPts val="0"/>
              </a:spcAft>
              <a:buSzPts val="1800"/>
              <a:buChar char="■"/>
              <a:defRPr/>
            </a:lvl6pPr>
            <a:lvl7pPr marL="3200400" lvl="6" indent="-342900" algn="l" rtl="0">
              <a:spcBef>
                <a:spcPts val="600"/>
              </a:spcBef>
              <a:spcAft>
                <a:spcPts val="0"/>
              </a:spcAft>
              <a:buSzPts val="1800"/>
              <a:buChar char="●"/>
              <a:defRPr/>
            </a:lvl7pPr>
            <a:lvl8pPr marL="3657600" lvl="7" indent="-342900" algn="l" rtl="0">
              <a:spcBef>
                <a:spcPts val="600"/>
              </a:spcBef>
              <a:spcAft>
                <a:spcPts val="0"/>
              </a:spcAft>
              <a:buSzPts val="1800"/>
              <a:buChar char="○"/>
              <a:defRPr/>
            </a:lvl8pPr>
            <a:lvl9pPr marL="4114800" lvl="8" indent="-342900" algn="l" rtl="0">
              <a:spcBef>
                <a:spcPts val="600"/>
              </a:spcBef>
              <a:spcAft>
                <a:spcPts val="600"/>
              </a:spcAft>
              <a:buSzPts val="1800"/>
              <a:buChar char="■"/>
              <a:defRPr/>
            </a:lvl9pPr>
          </a:lstStyle>
          <a:p>
            <a:endParaRPr/>
          </a:p>
        </p:txBody>
      </p:sp>
      <p:sp>
        <p:nvSpPr>
          <p:cNvPr id="61" name="Google Shape;61;g12e7056a8cc_2_2054"/>
          <p:cNvSpPr txBox="1">
            <a:spLocks noGrp="1"/>
          </p:cNvSpPr>
          <p:nvPr>
            <p:ph type="dt" idx="10"/>
          </p:nvPr>
        </p:nvSpPr>
        <p:spPr>
          <a:xfrm>
            <a:off x="9334626" y="6041362"/>
            <a:ext cx="1343700" cy="3651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g12e7056a8cc_2_2054"/>
          <p:cNvSpPr txBox="1">
            <a:spLocks noGrp="1"/>
          </p:cNvSpPr>
          <p:nvPr>
            <p:ph type="ftr" idx="11"/>
          </p:nvPr>
        </p:nvSpPr>
        <p:spPr>
          <a:xfrm>
            <a:off x="451514" y="6041362"/>
            <a:ext cx="86442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g12e7056a8cc_2_2054"/>
          <p:cNvSpPr txBox="1">
            <a:spLocks noGrp="1"/>
          </p:cNvSpPr>
          <p:nvPr>
            <p:ph type="sldNum" idx="12"/>
          </p:nvPr>
        </p:nvSpPr>
        <p:spPr>
          <a:xfrm>
            <a:off x="10678331" y="5915888"/>
            <a:ext cx="1062300" cy="490500"/>
          </a:xfrm>
          <a:prstGeom prst="rect">
            <a:avLst/>
          </a:prstGeom>
          <a:noFill/>
          <a:ln>
            <a:noFill/>
          </a:ln>
        </p:spPr>
        <p:txBody>
          <a:bodyPr spcFirstLastPara="1" wrap="square" lIns="91425" tIns="45700" rIns="91425" bIns="10800" anchor="b"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4"/>
        <p:cNvGrpSpPr/>
        <p:nvPr/>
      </p:nvGrpSpPr>
      <p:grpSpPr>
        <a:xfrm>
          <a:off x="0" y="0"/>
          <a:ext cx="0" cy="0"/>
          <a:chOff x="0" y="0"/>
          <a:chExt cx="0" cy="0"/>
        </a:xfrm>
      </p:grpSpPr>
      <p:sp>
        <p:nvSpPr>
          <p:cNvPr id="65" name="Google Shape;65;g12e7056a8cc_2_2061"/>
          <p:cNvSpPr/>
          <p:nvPr/>
        </p:nvSpPr>
        <p:spPr>
          <a:xfrm>
            <a:off x="0" y="0"/>
            <a:ext cx="12192005"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99997" sy="99997" flip="none" algn="tl"/>
          </a:blipFill>
          <a:ln w="9525" cap="rnd" cmpd="sng">
            <a:solidFill>
              <a:schemeClr val="accent1"/>
            </a:solidFill>
            <a:prstDash val="solid"/>
            <a:round/>
            <a:headEnd type="none" w="sm" len="sm"/>
            <a:tailEnd type="none" w="sm" len="sm"/>
          </a:ln>
        </p:spPr>
      </p:sp>
      <p:sp>
        <p:nvSpPr>
          <p:cNvPr id="66" name="Google Shape;66;g12e7056a8cc_2_2061"/>
          <p:cNvSpPr txBox="1">
            <a:spLocks noGrp="1"/>
          </p:cNvSpPr>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rtl="0">
              <a:spcBef>
                <a:spcPts val="0"/>
              </a:spcBef>
              <a:spcAft>
                <a:spcPts val="0"/>
              </a:spcAft>
              <a:buClr>
                <a:srgbClr val="FEFEFE"/>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67" name="Google Shape;67;g12e7056a8cc_2_2061"/>
          <p:cNvSpPr txBox="1">
            <a:spLocks noGrp="1"/>
          </p:cNvSpPr>
          <p:nvPr>
            <p:ph type="body" idx="1"/>
          </p:nvPr>
        </p:nvSpPr>
        <p:spPr>
          <a:xfrm>
            <a:off x="818712" y="2222287"/>
            <a:ext cx="5185800" cy="36387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rtl="0">
              <a:spcBef>
                <a:spcPts val="36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42900" algn="l" rtl="0">
              <a:spcBef>
                <a:spcPts val="600"/>
              </a:spcBef>
              <a:spcAft>
                <a:spcPts val="0"/>
              </a:spcAft>
              <a:buSzPts val="1800"/>
              <a:buChar char="○"/>
              <a:defRPr/>
            </a:lvl5pPr>
            <a:lvl6pPr marL="2743200" lvl="5" indent="-342900" algn="l" rtl="0">
              <a:spcBef>
                <a:spcPts val="600"/>
              </a:spcBef>
              <a:spcAft>
                <a:spcPts val="0"/>
              </a:spcAft>
              <a:buSzPts val="1800"/>
              <a:buChar char="■"/>
              <a:defRPr/>
            </a:lvl6pPr>
            <a:lvl7pPr marL="3200400" lvl="6" indent="-342900" algn="l" rtl="0">
              <a:spcBef>
                <a:spcPts val="600"/>
              </a:spcBef>
              <a:spcAft>
                <a:spcPts val="0"/>
              </a:spcAft>
              <a:buSzPts val="1800"/>
              <a:buChar char="●"/>
              <a:defRPr/>
            </a:lvl7pPr>
            <a:lvl8pPr marL="3657600" lvl="7" indent="-342900" algn="l" rtl="0">
              <a:spcBef>
                <a:spcPts val="600"/>
              </a:spcBef>
              <a:spcAft>
                <a:spcPts val="0"/>
              </a:spcAft>
              <a:buSzPts val="1800"/>
              <a:buChar char="○"/>
              <a:defRPr/>
            </a:lvl8pPr>
            <a:lvl9pPr marL="4114800" lvl="8" indent="-342900" algn="l" rtl="0">
              <a:spcBef>
                <a:spcPts val="600"/>
              </a:spcBef>
              <a:spcAft>
                <a:spcPts val="600"/>
              </a:spcAft>
              <a:buSzPts val="1800"/>
              <a:buChar char="■"/>
              <a:defRPr/>
            </a:lvl9pPr>
          </a:lstStyle>
          <a:p>
            <a:endParaRPr/>
          </a:p>
        </p:txBody>
      </p:sp>
      <p:sp>
        <p:nvSpPr>
          <p:cNvPr id="68" name="Google Shape;68;g12e7056a8cc_2_2061"/>
          <p:cNvSpPr txBox="1">
            <a:spLocks noGrp="1"/>
          </p:cNvSpPr>
          <p:nvPr>
            <p:ph type="body" idx="2"/>
          </p:nvPr>
        </p:nvSpPr>
        <p:spPr>
          <a:xfrm>
            <a:off x="6187415" y="2222287"/>
            <a:ext cx="5194500" cy="36387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rtl="0">
              <a:spcBef>
                <a:spcPts val="36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42900" algn="l" rtl="0">
              <a:spcBef>
                <a:spcPts val="600"/>
              </a:spcBef>
              <a:spcAft>
                <a:spcPts val="0"/>
              </a:spcAft>
              <a:buSzPts val="1800"/>
              <a:buChar char="○"/>
              <a:defRPr/>
            </a:lvl5pPr>
            <a:lvl6pPr marL="2743200" lvl="5" indent="-342900" algn="l" rtl="0">
              <a:spcBef>
                <a:spcPts val="600"/>
              </a:spcBef>
              <a:spcAft>
                <a:spcPts val="0"/>
              </a:spcAft>
              <a:buSzPts val="1800"/>
              <a:buChar char="■"/>
              <a:defRPr/>
            </a:lvl6pPr>
            <a:lvl7pPr marL="3200400" lvl="6" indent="-342900" algn="l" rtl="0">
              <a:spcBef>
                <a:spcPts val="600"/>
              </a:spcBef>
              <a:spcAft>
                <a:spcPts val="0"/>
              </a:spcAft>
              <a:buSzPts val="1800"/>
              <a:buChar char="●"/>
              <a:defRPr/>
            </a:lvl7pPr>
            <a:lvl8pPr marL="3657600" lvl="7" indent="-342900" algn="l" rtl="0">
              <a:spcBef>
                <a:spcPts val="600"/>
              </a:spcBef>
              <a:spcAft>
                <a:spcPts val="0"/>
              </a:spcAft>
              <a:buSzPts val="1800"/>
              <a:buChar char="○"/>
              <a:defRPr/>
            </a:lvl8pPr>
            <a:lvl9pPr marL="4114800" lvl="8" indent="-342900" algn="l" rtl="0">
              <a:spcBef>
                <a:spcPts val="600"/>
              </a:spcBef>
              <a:spcAft>
                <a:spcPts val="600"/>
              </a:spcAft>
              <a:buSzPts val="1800"/>
              <a:buChar char="■"/>
              <a:defRPr/>
            </a:lvl9pPr>
          </a:lstStyle>
          <a:p>
            <a:endParaRPr/>
          </a:p>
        </p:txBody>
      </p:sp>
      <p:sp>
        <p:nvSpPr>
          <p:cNvPr id="69" name="Google Shape;69;g12e7056a8cc_2_2061"/>
          <p:cNvSpPr txBox="1">
            <a:spLocks noGrp="1"/>
          </p:cNvSpPr>
          <p:nvPr>
            <p:ph type="dt" idx="10"/>
          </p:nvPr>
        </p:nvSpPr>
        <p:spPr>
          <a:xfrm>
            <a:off x="9334626" y="6041362"/>
            <a:ext cx="1343700" cy="3651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g12e7056a8cc_2_2061"/>
          <p:cNvSpPr txBox="1">
            <a:spLocks noGrp="1"/>
          </p:cNvSpPr>
          <p:nvPr>
            <p:ph type="ftr" idx="11"/>
          </p:nvPr>
        </p:nvSpPr>
        <p:spPr>
          <a:xfrm>
            <a:off x="451514" y="6041362"/>
            <a:ext cx="86442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g12e7056a8cc_2_2061"/>
          <p:cNvSpPr txBox="1">
            <a:spLocks noGrp="1"/>
          </p:cNvSpPr>
          <p:nvPr>
            <p:ph type="sldNum" idx="12"/>
          </p:nvPr>
        </p:nvSpPr>
        <p:spPr>
          <a:xfrm>
            <a:off x="10678331" y="5915888"/>
            <a:ext cx="1062300" cy="490500"/>
          </a:xfrm>
          <a:prstGeom prst="rect">
            <a:avLst/>
          </a:prstGeom>
          <a:noFill/>
          <a:ln>
            <a:noFill/>
          </a:ln>
        </p:spPr>
        <p:txBody>
          <a:bodyPr spcFirstLastPara="1" wrap="square" lIns="91425" tIns="45700" rIns="91425" bIns="10800" anchor="b"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g12e7056a8cc_2_2069"/>
          <p:cNvSpPr/>
          <p:nvPr/>
        </p:nvSpPr>
        <p:spPr>
          <a:xfrm>
            <a:off x="1073151" y="446087"/>
            <a:ext cx="3547532" cy="1814653"/>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99997" sy="99997" flip="none" algn="tl"/>
          </a:blipFill>
          <a:ln w="9525" cap="rnd" cmpd="sng">
            <a:solidFill>
              <a:schemeClr val="accent1"/>
            </a:solidFill>
            <a:prstDash val="solid"/>
            <a:round/>
            <a:headEnd type="none" w="sm" len="sm"/>
            <a:tailEnd type="none" w="sm" len="sm"/>
          </a:ln>
        </p:spPr>
      </p:sp>
      <p:sp>
        <p:nvSpPr>
          <p:cNvPr id="74" name="Google Shape;74;g12e7056a8cc_2_2069"/>
          <p:cNvSpPr txBox="1">
            <a:spLocks noGrp="1"/>
          </p:cNvSpPr>
          <p:nvPr>
            <p:ph type="title"/>
          </p:nvPr>
        </p:nvSpPr>
        <p:spPr>
          <a:xfrm>
            <a:off x="1073151" y="446088"/>
            <a:ext cx="3547500" cy="1618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rtl="0">
              <a:spcBef>
                <a:spcPts val="0"/>
              </a:spcBef>
              <a:spcAft>
                <a:spcPts val="0"/>
              </a:spcAft>
              <a:buClr>
                <a:srgbClr val="FEFEFE"/>
              </a:buClr>
              <a:buSzPts val="2000"/>
              <a:buFont typeface="Century Gothic"/>
              <a:buNone/>
              <a:defRPr sz="2000" b="1"/>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75" name="Google Shape;75;g12e7056a8cc_2_2069"/>
          <p:cNvSpPr txBox="1">
            <a:spLocks noGrp="1"/>
          </p:cNvSpPr>
          <p:nvPr>
            <p:ph type="body" idx="1"/>
          </p:nvPr>
        </p:nvSpPr>
        <p:spPr>
          <a:xfrm>
            <a:off x="4855633" y="446088"/>
            <a:ext cx="6252600" cy="54150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rtl="0">
              <a:spcBef>
                <a:spcPts val="36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42900" algn="l" rtl="0">
              <a:spcBef>
                <a:spcPts val="600"/>
              </a:spcBef>
              <a:spcAft>
                <a:spcPts val="0"/>
              </a:spcAft>
              <a:buSzPts val="1800"/>
              <a:buChar char="○"/>
              <a:defRPr/>
            </a:lvl5pPr>
            <a:lvl6pPr marL="2743200" lvl="5" indent="-342900" algn="l" rtl="0">
              <a:spcBef>
                <a:spcPts val="600"/>
              </a:spcBef>
              <a:spcAft>
                <a:spcPts val="0"/>
              </a:spcAft>
              <a:buSzPts val="1800"/>
              <a:buChar char="■"/>
              <a:defRPr/>
            </a:lvl6pPr>
            <a:lvl7pPr marL="3200400" lvl="6" indent="-342900" algn="l" rtl="0">
              <a:spcBef>
                <a:spcPts val="600"/>
              </a:spcBef>
              <a:spcAft>
                <a:spcPts val="0"/>
              </a:spcAft>
              <a:buSzPts val="1800"/>
              <a:buChar char="●"/>
              <a:defRPr/>
            </a:lvl7pPr>
            <a:lvl8pPr marL="3657600" lvl="7" indent="-342900" algn="l" rtl="0">
              <a:spcBef>
                <a:spcPts val="600"/>
              </a:spcBef>
              <a:spcAft>
                <a:spcPts val="0"/>
              </a:spcAft>
              <a:buSzPts val="1800"/>
              <a:buChar char="○"/>
              <a:defRPr/>
            </a:lvl8pPr>
            <a:lvl9pPr marL="4114800" lvl="8" indent="-342900" algn="l" rtl="0">
              <a:spcBef>
                <a:spcPts val="600"/>
              </a:spcBef>
              <a:spcAft>
                <a:spcPts val="600"/>
              </a:spcAft>
              <a:buSzPts val="1800"/>
              <a:buChar char="■"/>
              <a:defRPr/>
            </a:lvl9pPr>
          </a:lstStyle>
          <a:p>
            <a:endParaRPr/>
          </a:p>
        </p:txBody>
      </p:sp>
      <p:sp>
        <p:nvSpPr>
          <p:cNvPr id="76" name="Google Shape;76;g12e7056a8cc_2_2069"/>
          <p:cNvSpPr txBox="1">
            <a:spLocks noGrp="1"/>
          </p:cNvSpPr>
          <p:nvPr>
            <p:ph type="body" idx="2"/>
          </p:nvPr>
        </p:nvSpPr>
        <p:spPr>
          <a:xfrm>
            <a:off x="1073151" y="2260738"/>
            <a:ext cx="3547500" cy="36003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228600" algn="l" rtl="0">
              <a:spcBef>
                <a:spcPts val="280"/>
              </a:spcBef>
              <a:spcAft>
                <a:spcPts val="0"/>
              </a:spcAft>
              <a:buSzPts val="1400"/>
              <a:buNone/>
              <a:defRPr sz="1400"/>
            </a:lvl1pPr>
            <a:lvl2pPr marL="914400" lvl="1" indent="-228600" algn="l" rtl="0">
              <a:spcBef>
                <a:spcPts val="600"/>
              </a:spcBef>
              <a:spcAft>
                <a:spcPts val="0"/>
              </a:spcAft>
              <a:buSzPts val="1200"/>
              <a:buNone/>
              <a:defRPr sz="1200"/>
            </a:lvl2pPr>
            <a:lvl3pPr marL="1371600" lvl="2" indent="-228600" algn="l" rtl="0">
              <a:spcBef>
                <a:spcPts val="600"/>
              </a:spcBef>
              <a:spcAft>
                <a:spcPts val="0"/>
              </a:spcAft>
              <a:buSzPts val="1000"/>
              <a:buNone/>
              <a:defRPr sz="1000"/>
            </a:lvl3pPr>
            <a:lvl4pPr marL="1828800" lvl="3" indent="-228600" algn="l" rtl="0">
              <a:spcBef>
                <a:spcPts val="600"/>
              </a:spcBef>
              <a:spcAft>
                <a:spcPts val="0"/>
              </a:spcAft>
              <a:buSzPts val="900"/>
              <a:buNone/>
              <a:defRPr sz="900"/>
            </a:lvl4pPr>
            <a:lvl5pPr marL="2286000" lvl="4" indent="-228600" algn="l" rtl="0">
              <a:spcBef>
                <a:spcPts val="600"/>
              </a:spcBef>
              <a:spcAft>
                <a:spcPts val="0"/>
              </a:spcAft>
              <a:buSzPts val="900"/>
              <a:buNone/>
              <a:defRPr sz="900"/>
            </a:lvl5pPr>
            <a:lvl6pPr marL="2743200" lvl="5" indent="-228600" algn="l" rtl="0">
              <a:spcBef>
                <a:spcPts val="600"/>
              </a:spcBef>
              <a:spcAft>
                <a:spcPts val="0"/>
              </a:spcAft>
              <a:buSzPts val="900"/>
              <a:buNone/>
              <a:defRPr sz="900"/>
            </a:lvl6pPr>
            <a:lvl7pPr marL="3200400" lvl="6" indent="-228600" algn="l" rtl="0">
              <a:spcBef>
                <a:spcPts val="600"/>
              </a:spcBef>
              <a:spcAft>
                <a:spcPts val="0"/>
              </a:spcAft>
              <a:buSzPts val="900"/>
              <a:buNone/>
              <a:defRPr sz="900"/>
            </a:lvl7pPr>
            <a:lvl8pPr marL="3657600" lvl="7" indent="-228600" algn="l" rtl="0">
              <a:spcBef>
                <a:spcPts val="600"/>
              </a:spcBef>
              <a:spcAft>
                <a:spcPts val="0"/>
              </a:spcAft>
              <a:buSzPts val="900"/>
              <a:buNone/>
              <a:defRPr sz="900"/>
            </a:lvl8pPr>
            <a:lvl9pPr marL="4114800" lvl="8" indent="-228600" algn="l" rtl="0">
              <a:spcBef>
                <a:spcPts val="600"/>
              </a:spcBef>
              <a:spcAft>
                <a:spcPts val="600"/>
              </a:spcAft>
              <a:buSzPts val="900"/>
              <a:buNone/>
              <a:defRPr sz="900"/>
            </a:lvl9pPr>
          </a:lstStyle>
          <a:p>
            <a:endParaRPr/>
          </a:p>
        </p:txBody>
      </p:sp>
      <p:sp>
        <p:nvSpPr>
          <p:cNvPr id="77" name="Google Shape;77;g12e7056a8cc_2_2069"/>
          <p:cNvSpPr txBox="1">
            <a:spLocks noGrp="1"/>
          </p:cNvSpPr>
          <p:nvPr>
            <p:ph type="dt" idx="10"/>
          </p:nvPr>
        </p:nvSpPr>
        <p:spPr>
          <a:xfrm>
            <a:off x="9334626" y="6041362"/>
            <a:ext cx="1343700" cy="3651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g12e7056a8cc_2_2069"/>
          <p:cNvSpPr txBox="1">
            <a:spLocks noGrp="1"/>
          </p:cNvSpPr>
          <p:nvPr>
            <p:ph type="ftr" idx="11"/>
          </p:nvPr>
        </p:nvSpPr>
        <p:spPr>
          <a:xfrm>
            <a:off x="451514" y="6041362"/>
            <a:ext cx="8644200" cy="36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g12e7056a8cc_2_2069"/>
          <p:cNvSpPr txBox="1">
            <a:spLocks noGrp="1"/>
          </p:cNvSpPr>
          <p:nvPr>
            <p:ph type="sldNum" idx="12"/>
          </p:nvPr>
        </p:nvSpPr>
        <p:spPr>
          <a:xfrm>
            <a:off x="10678331" y="5915888"/>
            <a:ext cx="1062300" cy="490500"/>
          </a:xfrm>
          <a:prstGeom prst="rect">
            <a:avLst/>
          </a:prstGeom>
          <a:noFill/>
          <a:ln>
            <a:noFill/>
          </a:ln>
        </p:spPr>
        <p:txBody>
          <a:bodyPr spcFirstLastPara="1" wrap="square" lIns="91425" tIns="45700" rIns="91425" bIns="10800" anchor="b"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12e7056a8cc_2_2010"/>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g12e7056a8cc_2_20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12e7056a8cc_2_20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g12e7056a8cc_2_201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g12e7056a8cc_2_20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2e7056a8cc_2_20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12e7056a8cc_2_2017"/>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g12e7056a8cc_2_2017"/>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12e7056a8cc_2_20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2e7056a8cc_2_202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12e7056a8cc_2_20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2e7056a8cc_2_202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g12e7056a8cc_2_202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12e7056a8cc_2_202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2e7056a8cc_2_202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g12e7056a8cc_2_202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2e7056a8cc_2_203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12e7056a8cc_2_2032"/>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g12e7056a8cc_2_2032"/>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g12e7056a8cc_2_2032"/>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g12e7056a8cc_2_203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2e7056a8cc_2_2038"/>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g12e7056a8cc_2_20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2e7056a8cc_2_200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12e7056a8cc_2_200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g12e7056a8cc_2_200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arfjournals.com/image/catalog/Journals%20Papers/IJFE/No%202%20(2021)/5_Shamim_Final.pdf" TargetMode="External"/><Relationship Id="rId3" Type="http://schemas.openxmlformats.org/officeDocument/2006/relationships/image" Target="../media/image28.jpg"/><Relationship Id="rId7" Type="http://schemas.openxmlformats.org/officeDocument/2006/relationships/hyperlink" Target="https://www.cukerala.ac.in/cukpdfs/IQAC/3.4.5/3.4.5.DSW.027.pd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ideas.repec.org/s/wbk/wbrwps.html" TargetMode="External"/><Relationship Id="rId5" Type="http://schemas.openxmlformats.org/officeDocument/2006/relationships/hyperlink" Target="https://ideas.repec.org/p/wbk/wbrwps/8500.html" TargetMode="External"/><Relationship Id="rId4" Type="http://schemas.openxmlformats.org/officeDocument/2006/relationships/hyperlink" Target="https://www.thebalancecareers.com/top-best-job-websites-2064080"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100000">
              <a:srgbClr val="70A4D5"/>
            </a:gs>
          </a:gsLst>
          <a:path path="circle">
            <a:fillToRect l="50000" t="50000" r="50000" b="50000"/>
          </a:path>
          <a:tileRect/>
        </a:gra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251927" y="46499"/>
            <a:ext cx="2559135" cy="1810120"/>
          </a:xfrm>
          <a:prstGeom prst="rect">
            <a:avLst/>
          </a:prstGeom>
          <a:noFill/>
          <a:ln>
            <a:noFill/>
          </a:ln>
        </p:spPr>
      </p:pic>
      <p:pic>
        <p:nvPicPr>
          <p:cNvPr id="85" name="Google Shape;85;p1"/>
          <p:cNvPicPr preferRelativeResize="0"/>
          <p:nvPr/>
        </p:nvPicPr>
        <p:blipFill rotWithShape="1">
          <a:blip r:embed="rId4">
            <a:alphaModFix/>
          </a:blip>
          <a:srcRect/>
          <a:stretch/>
        </p:blipFill>
        <p:spPr>
          <a:xfrm>
            <a:off x="10272698" y="7240"/>
            <a:ext cx="1888821" cy="1810120"/>
          </a:xfrm>
          <a:prstGeom prst="rect">
            <a:avLst/>
          </a:prstGeom>
          <a:noFill/>
          <a:ln>
            <a:noFill/>
          </a:ln>
        </p:spPr>
      </p:pic>
      <p:sp>
        <p:nvSpPr>
          <p:cNvPr id="86" name="Google Shape;86;p1"/>
          <p:cNvSpPr txBox="1"/>
          <p:nvPr/>
        </p:nvSpPr>
        <p:spPr>
          <a:xfrm>
            <a:off x="2984376" y="720394"/>
            <a:ext cx="6223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latin typeface="Century Gothic"/>
                <a:ea typeface="Century Gothic"/>
                <a:cs typeface="Century Gothic"/>
                <a:sym typeface="Century Gothic"/>
              </a:rPr>
              <a:t>New L. J. Institute of Engineering and Technology</a:t>
            </a:r>
            <a:endParaRPr b="1"/>
          </a:p>
          <a:p>
            <a:pPr marL="0" marR="0" lvl="0" indent="0" algn="ctr" rtl="0">
              <a:spcBef>
                <a:spcPts val="0"/>
              </a:spcBef>
              <a:spcAft>
                <a:spcPts val="0"/>
              </a:spcAft>
              <a:buNone/>
            </a:pPr>
            <a:r>
              <a:rPr lang="en-US" sz="1800" b="1" i="0" u="none" strike="noStrike" cap="none">
                <a:latin typeface="Century Gothic"/>
                <a:ea typeface="Century Gothic"/>
                <a:cs typeface="Century Gothic"/>
                <a:sym typeface="Century Gothic"/>
              </a:rPr>
              <a:t>Gujarat Technologic</a:t>
            </a:r>
            <a:r>
              <a:rPr lang="en-US" sz="1800" b="1">
                <a:latin typeface="Century Gothic"/>
                <a:ea typeface="Century Gothic"/>
                <a:cs typeface="Century Gothic"/>
                <a:sym typeface="Century Gothic"/>
              </a:rPr>
              <a:t>al </a:t>
            </a:r>
            <a:r>
              <a:rPr lang="en-US" sz="1800" b="1" i="0" u="none" strike="noStrike" cap="none">
                <a:latin typeface="Century Gothic"/>
                <a:ea typeface="Century Gothic"/>
                <a:cs typeface="Century Gothic"/>
                <a:sym typeface="Century Gothic"/>
              </a:rPr>
              <a:t>University, Ahmedabad</a:t>
            </a:r>
            <a:endParaRPr sz="1800" b="1" i="0" u="none" strike="noStrike" cap="none">
              <a:latin typeface="Century Gothic"/>
              <a:ea typeface="Century Gothic"/>
              <a:cs typeface="Century Gothic"/>
              <a:sym typeface="Century Gothic"/>
            </a:endParaRPr>
          </a:p>
        </p:txBody>
      </p:sp>
      <p:cxnSp>
        <p:nvCxnSpPr>
          <p:cNvPr id="87" name="Google Shape;87;p1"/>
          <p:cNvCxnSpPr/>
          <p:nvPr/>
        </p:nvCxnSpPr>
        <p:spPr>
          <a:xfrm>
            <a:off x="0" y="2024109"/>
            <a:ext cx="12191999" cy="0"/>
          </a:xfrm>
          <a:prstGeom prst="straightConnector1">
            <a:avLst/>
          </a:prstGeom>
          <a:noFill/>
          <a:ln w="9525" cap="rnd" cmpd="sng">
            <a:solidFill>
              <a:schemeClr val="accent1"/>
            </a:solidFill>
            <a:prstDash val="solid"/>
            <a:round/>
            <a:headEnd type="none" w="sm" len="sm"/>
            <a:tailEnd type="none" w="sm" len="sm"/>
          </a:ln>
        </p:spPr>
      </p:cxnSp>
      <p:cxnSp>
        <p:nvCxnSpPr>
          <p:cNvPr id="88" name="Google Shape;88;p1"/>
          <p:cNvCxnSpPr/>
          <p:nvPr/>
        </p:nvCxnSpPr>
        <p:spPr>
          <a:xfrm>
            <a:off x="1" y="5212673"/>
            <a:ext cx="12191999" cy="0"/>
          </a:xfrm>
          <a:prstGeom prst="straightConnector1">
            <a:avLst/>
          </a:prstGeom>
          <a:noFill/>
          <a:ln w="9525" cap="rnd" cmpd="sng">
            <a:solidFill>
              <a:schemeClr val="accent1"/>
            </a:solidFill>
            <a:prstDash val="solid"/>
            <a:round/>
            <a:headEnd type="none" w="sm" len="sm"/>
            <a:tailEnd type="none" w="sm" len="sm"/>
          </a:ln>
        </p:spPr>
      </p:cxnSp>
      <p:sp>
        <p:nvSpPr>
          <p:cNvPr id="89" name="Google Shape;89;p1"/>
          <p:cNvSpPr txBox="1"/>
          <p:nvPr/>
        </p:nvSpPr>
        <p:spPr>
          <a:xfrm>
            <a:off x="1530220" y="3429000"/>
            <a:ext cx="8772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sng" strike="noStrike" cap="none">
                <a:latin typeface="Century Gothic"/>
                <a:ea typeface="Century Gothic"/>
                <a:cs typeface="Century Gothic"/>
                <a:sym typeface="Century Gothic"/>
              </a:rPr>
              <a:t>“YOUTH EMPLOYMENT OPPORTUNITIES”</a:t>
            </a:r>
            <a:r>
              <a:rPr lang="en-US" sz="3600" b="0" i="0" u="none" strike="noStrike" cap="none">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p:txBody>
      </p:sp>
      <p:sp>
        <p:nvSpPr>
          <p:cNvPr id="90" name="Google Shape;90;p1"/>
          <p:cNvSpPr txBox="1"/>
          <p:nvPr/>
        </p:nvSpPr>
        <p:spPr>
          <a:xfrm>
            <a:off x="436999" y="5460324"/>
            <a:ext cx="234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latin typeface="Century Gothic"/>
                <a:ea typeface="Century Gothic"/>
                <a:cs typeface="Century Gothic"/>
                <a:sym typeface="Century Gothic"/>
              </a:rPr>
              <a:t>Head of Department</a:t>
            </a:r>
            <a:endParaRPr b="1"/>
          </a:p>
          <a:p>
            <a:pPr marL="0" marR="0" lvl="0" indent="0" algn="l" rtl="0">
              <a:spcBef>
                <a:spcPts val="0"/>
              </a:spcBef>
              <a:spcAft>
                <a:spcPts val="0"/>
              </a:spcAft>
              <a:buNone/>
            </a:pPr>
            <a:r>
              <a:rPr lang="en-US" sz="1600" b="1">
                <a:latin typeface="Century Gothic"/>
                <a:ea typeface="Century Gothic"/>
                <a:cs typeface="Century Gothic"/>
                <a:sym typeface="Century Gothic"/>
              </a:rPr>
              <a:t>Mr Saurin Dave</a:t>
            </a:r>
            <a:endParaRPr sz="1600" b="1">
              <a:latin typeface="Century Gothic"/>
              <a:ea typeface="Century Gothic"/>
              <a:cs typeface="Century Gothic"/>
              <a:sym typeface="Century Gothic"/>
            </a:endParaRPr>
          </a:p>
        </p:txBody>
      </p:sp>
      <p:sp>
        <p:nvSpPr>
          <p:cNvPr id="91" name="Google Shape;91;p1"/>
          <p:cNvSpPr txBox="1"/>
          <p:nvPr/>
        </p:nvSpPr>
        <p:spPr>
          <a:xfrm>
            <a:off x="4642728" y="5416402"/>
            <a:ext cx="25479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latin typeface="Century Gothic"/>
                <a:ea typeface="Century Gothic"/>
                <a:cs typeface="Century Gothic"/>
                <a:sym typeface="Century Gothic"/>
              </a:rPr>
              <a:t>Guided by</a:t>
            </a:r>
            <a:endParaRPr b="1"/>
          </a:p>
          <a:p>
            <a:pPr marL="0" marR="0" lvl="0" indent="0" algn="l" rtl="0">
              <a:spcBef>
                <a:spcPts val="0"/>
              </a:spcBef>
              <a:spcAft>
                <a:spcPts val="0"/>
              </a:spcAft>
              <a:buNone/>
            </a:pPr>
            <a:r>
              <a:rPr lang="en-US" sz="1600" b="1">
                <a:latin typeface="Century Gothic"/>
                <a:ea typeface="Century Gothic"/>
                <a:cs typeface="Century Gothic"/>
                <a:sym typeface="Century Gothic"/>
              </a:rPr>
              <a:t>Ms Pooja Vyas</a:t>
            </a:r>
            <a:endParaRPr sz="1800" b="1">
              <a:latin typeface="Century Gothic"/>
              <a:ea typeface="Century Gothic"/>
              <a:cs typeface="Century Gothic"/>
              <a:sym typeface="Century Gothic"/>
            </a:endParaRPr>
          </a:p>
        </p:txBody>
      </p:sp>
      <p:sp>
        <p:nvSpPr>
          <p:cNvPr id="92" name="Google Shape;92;p1"/>
          <p:cNvSpPr txBox="1"/>
          <p:nvPr/>
        </p:nvSpPr>
        <p:spPr>
          <a:xfrm>
            <a:off x="7949116" y="5416402"/>
            <a:ext cx="4708200" cy="122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a:latin typeface="Century Gothic"/>
                <a:ea typeface="Century Gothic"/>
                <a:cs typeface="Century Gothic"/>
                <a:sym typeface="Century Gothic"/>
              </a:rPr>
              <a:t>Prepared by</a:t>
            </a:r>
            <a:endParaRPr sz="1400" b="1">
              <a:latin typeface="Century Gothic"/>
              <a:ea typeface="Century Gothic"/>
              <a:cs typeface="Century Gothic"/>
              <a:sym typeface="Century Gothic"/>
            </a:endParaRPr>
          </a:p>
          <a:p>
            <a:pPr marL="0" marR="0" lvl="0" indent="0" algn="just" rtl="0">
              <a:spcBef>
                <a:spcPts val="100"/>
              </a:spcBef>
              <a:spcAft>
                <a:spcPts val="0"/>
              </a:spcAft>
              <a:buNone/>
            </a:pPr>
            <a:r>
              <a:rPr lang="en-US" sz="1400" b="1" i="0" u="none" strike="noStrike">
                <a:latin typeface="Century Gothic"/>
                <a:ea typeface="Century Gothic"/>
                <a:cs typeface="Century Gothic"/>
                <a:sym typeface="Century Gothic"/>
              </a:rPr>
              <a:t>Unnati Jagdish Parikh              (201430142005)</a:t>
            </a:r>
            <a:endParaRPr sz="1400" b="1">
              <a:latin typeface="Century Gothic"/>
              <a:ea typeface="Century Gothic"/>
              <a:cs typeface="Century Gothic"/>
              <a:sym typeface="Century Gothic"/>
            </a:endParaRPr>
          </a:p>
          <a:p>
            <a:pPr marL="0" marR="0" lvl="0" indent="0" algn="just" rtl="0">
              <a:spcBef>
                <a:spcPts val="100"/>
              </a:spcBef>
              <a:spcAft>
                <a:spcPts val="0"/>
              </a:spcAft>
              <a:buNone/>
            </a:pPr>
            <a:r>
              <a:rPr lang="en-US" sz="1400" b="1" i="0" u="none" strike="noStrike">
                <a:latin typeface="Century Gothic"/>
                <a:ea typeface="Century Gothic"/>
                <a:cs typeface="Century Gothic"/>
                <a:sym typeface="Century Gothic"/>
              </a:rPr>
              <a:t>Diya Rakeshkumar Bodiwala (201430142062)</a:t>
            </a:r>
            <a:endParaRPr sz="1400" b="1">
              <a:latin typeface="Century Gothic"/>
              <a:ea typeface="Century Gothic"/>
              <a:cs typeface="Century Gothic"/>
              <a:sym typeface="Century Gothic"/>
            </a:endParaRPr>
          </a:p>
          <a:p>
            <a:pPr marL="0" marR="0" lvl="0" indent="0" algn="just" rtl="0">
              <a:spcBef>
                <a:spcPts val="100"/>
              </a:spcBef>
              <a:spcAft>
                <a:spcPts val="0"/>
              </a:spcAft>
              <a:buNone/>
            </a:pPr>
            <a:r>
              <a:rPr lang="en-US" sz="1400" b="1" i="0" u="none" strike="noStrike">
                <a:latin typeface="Century Gothic"/>
                <a:ea typeface="Century Gothic"/>
                <a:cs typeface="Century Gothic"/>
                <a:sym typeface="Century Gothic"/>
              </a:rPr>
              <a:t>Kshiti Pranav Mulani                (201430142077)</a:t>
            </a:r>
            <a:endParaRPr sz="1400" b="1">
              <a:latin typeface="Century Gothic"/>
              <a:ea typeface="Century Gothic"/>
              <a:cs typeface="Century Gothic"/>
              <a:sym typeface="Century Gothic"/>
            </a:endParaRPr>
          </a:p>
          <a:p>
            <a:pPr marL="0" marR="0" lvl="0" indent="0" algn="just" rtl="0">
              <a:spcBef>
                <a:spcPts val="100"/>
              </a:spcBef>
              <a:spcAft>
                <a:spcPts val="0"/>
              </a:spcAft>
              <a:buNone/>
            </a:pPr>
            <a:r>
              <a:rPr lang="en-US" sz="1400" b="1" i="0" u="none" strike="noStrike">
                <a:latin typeface="Century Gothic"/>
                <a:ea typeface="Century Gothic"/>
                <a:cs typeface="Century Gothic"/>
                <a:sym typeface="Century Gothic"/>
              </a:rPr>
              <a:t>Shashvi Kaushalbhai Shah      (201430142127)</a:t>
            </a:r>
            <a:endParaRPr sz="1400" b="1">
              <a:latin typeface="Century Gothic"/>
              <a:ea typeface="Century Gothic"/>
              <a:cs typeface="Century Gothic"/>
              <a:sym typeface="Century Gothic"/>
            </a:endParaRPr>
          </a:p>
        </p:txBody>
      </p:sp>
      <p:sp>
        <p:nvSpPr>
          <p:cNvPr id="93" name="Google Shape;93;p1"/>
          <p:cNvSpPr txBox="1"/>
          <p:nvPr/>
        </p:nvSpPr>
        <p:spPr>
          <a:xfrm>
            <a:off x="10549890" y="1676431"/>
            <a:ext cx="1684020"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a:latin typeface="Arial"/>
                <a:ea typeface="Arial"/>
                <a:cs typeface="Arial"/>
                <a:sym typeface="Arial"/>
              </a:rPr>
              <a:t>Exploring Emerging Technologies</a:t>
            </a:r>
            <a:endParaRPr sz="7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childTnLst>
                                </p:cTn>
                              </p:par>
                              <p:par>
                                <p:cTn id="14" presetID="2" presetClass="entr" presetSubtype="1"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1000"/>
                                        <p:tgtEl>
                                          <p:spTgt spid="86"/>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1000"/>
                                        <p:tgtEl>
                                          <p:spTgt spid="89"/>
                                        </p:tgtEl>
                                        <p:attrNameLst>
                                          <p:attrName>ppt_x</p:attrName>
                                        </p:attrNameLst>
                                      </p:cBhvr>
                                      <p:tavLst>
                                        <p:tav tm="0">
                                          <p:val>
                                            <p:strVal val="#ppt_x-1"/>
                                          </p:val>
                                        </p:tav>
                                        <p:tav tm="100000">
                                          <p:val>
                                            <p:strVal val="#ppt_x"/>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90">
                                            <p:txEl>
                                              <p:pRg st="0" end="0"/>
                                            </p:txEl>
                                          </p:spTgt>
                                        </p:tgtEl>
                                        <p:attrNameLst>
                                          <p:attrName>style.visibility</p:attrName>
                                        </p:attrNameLst>
                                      </p:cBhvr>
                                      <p:to>
                                        <p:strVal val="visible"/>
                                      </p:to>
                                    </p:set>
                                    <p:anim calcmode="lin" valueType="num">
                                      <p:cBhvr additive="base">
                                        <p:cTn id="23" dur="1000"/>
                                        <p:tgtEl>
                                          <p:spTgt spid="90">
                                            <p:txEl>
                                              <p:pRg st="0" end="0"/>
                                            </p:txEl>
                                          </p:spTgt>
                                        </p:tgtEl>
                                        <p:attrNameLst>
                                          <p:attrName>ppt_x</p:attrName>
                                        </p:attrNameLst>
                                      </p:cBhvr>
                                      <p:tavLst>
                                        <p:tav tm="0">
                                          <p:val>
                                            <p:strVal val="#ppt_x-1"/>
                                          </p:val>
                                        </p:tav>
                                        <p:tav tm="100000">
                                          <p:val>
                                            <p:strVal val="#ppt_x"/>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90">
                                            <p:txEl>
                                              <p:pRg st="1" end="1"/>
                                            </p:txEl>
                                          </p:spTgt>
                                        </p:tgtEl>
                                        <p:attrNameLst>
                                          <p:attrName>style.visibility</p:attrName>
                                        </p:attrNameLst>
                                      </p:cBhvr>
                                      <p:to>
                                        <p:strVal val="visible"/>
                                      </p:to>
                                    </p:set>
                                    <p:anim calcmode="lin" valueType="num">
                                      <p:cBhvr additive="base">
                                        <p:cTn id="27" dur="1000"/>
                                        <p:tgtEl>
                                          <p:spTgt spid="90">
                                            <p:txEl>
                                              <p:pRg st="1" end="1"/>
                                            </p:txEl>
                                          </p:spTgt>
                                        </p:tgtEl>
                                        <p:attrNameLst>
                                          <p:attrName>ppt_x</p:attrName>
                                        </p:attrNameLst>
                                      </p:cBhvr>
                                      <p:tavLst>
                                        <p:tav tm="0">
                                          <p:val>
                                            <p:strVal val="#ppt_x-1"/>
                                          </p:val>
                                        </p:tav>
                                        <p:tav tm="100000">
                                          <p:val>
                                            <p:strVal val="#ppt_x"/>
                                          </p:val>
                                        </p:tav>
                                      </p:tavLst>
                                    </p:anim>
                                  </p:childTnLst>
                                </p:cTn>
                              </p:par>
                            </p:childTnLst>
                          </p:cTn>
                        </p:par>
                        <p:par>
                          <p:cTn id="28" fill="hold">
                            <p:stCondLst>
                              <p:cond delay="3000"/>
                            </p:stCondLst>
                            <p:childTnLst>
                              <p:par>
                                <p:cTn id="29" presetID="2" presetClass="entr" presetSubtype="4" fill="hold" nodeType="afterEffect">
                                  <p:stCondLst>
                                    <p:cond delay="0"/>
                                  </p:stCondLst>
                                  <p:childTnLst>
                                    <p:set>
                                      <p:cBhvr>
                                        <p:cTn id="30" dur="1" fill="hold">
                                          <p:stCondLst>
                                            <p:cond delay="0"/>
                                          </p:stCondLst>
                                        </p:cTn>
                                        <p:tgtEl>
                                          <p:spTgt spid="91">
                                            <p:txEl>
                                              <p:pRg st="0" end="0"/>
                                            </p:txEl>
                                          </p:spTgt>
                                        </p:tgtEl>
                                        <p:attrNameLst>
                                          <p:attrName>style.visibility</p:attrName>
                                        </p:attrNameLst>
                                      </p:cBhvr>
                                      <p:to>
                                        <p:strVal val="visible"/>
                                      </p:to>
                                    </p:set>
                                    <p:anim calcmode="lin" valueType="num">
                                      <p:cBhvr additive="base">
                                        <p:cTn id="31" dur="1000"/>
                                        <p:tgtEl>
                                          <p:spTgt spid="9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 presetClass="entr" presetSubtype="4" fill="hold" nodeType="afterEffect">
                                  <p:stCondLst>
                                    <p:cond delay="0"/>
                                  </p:stCondLst>
                                  <p:childTnLst>
                                    <p:set>
                                      <p:cBhvr>
                                        <p:cTn id="34" dur="1" fill="hold">
                                          <p:stCondLst>
                                            <p:cond delay="0"/>
                                          </p:stCondLst>
                                        </p:cTn>
                                        <p:tgtEl>
                                          <p:spTgt spid="91">
                                            <p:txEl>
                                              <p:pRg st="1" end="1"/>
                                            </p:txEl>
                                          </p:spTgt>
                                        </p:tgtEl>
                                        <p:attrNameLst>
                                          <p:attrName>style.visibility</p:attrName>
                                        </p:attrNameLst>
                                      </p:cBhvr>
                                      <p:to>
                                        <p:strVal val="visible"/>
                                      </p:to>
                                    </p:set>
                                    <p:anim calcmode="lin" valueType="num">
                                      <p:cBhvr additive="base">
                                        <p:cTn id="35" dur="1000"/>
                                        <p:tgtEl>
                                          <p:spTgt spid="91">
                                            <p:txEl>
                                              <p:pRg st="1" end="1"/>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2" presetClass="entr" presetSubtype="2" fill="hold" nodeType="afterEffect">
                                  <p:stCondLst>
                                    <p:cond delay="0"/>
                                  </p:stCondLst>
                                  <p:childTnLst>
                                    <p:set>
                                      <p:cBhvr>
                                        <p:cTn id="38" dur="1" fill="hold">
                                          <p:stCondLst>
                                            <p:cond delay="0"/>
                                          </p:stCondLst>
                                        </p:cTn>
                                        <p:tgtEl>
                                          <p:spTgt spid="92">
                                            <p:txEl>
                                              <p:pRg st="0" end="0"/>
                                            </p:txEl>
                                          </p:spTgt>
                                        </p:tgtEl>
                                        <p:attrNameLst>
                                          <p:attrName>style.visibility</p:attrName>
                                        </p:attrNameLst>
                                      </p:cBhvr>
                                      <p:to>
                                        <p:strVal val="visible"/>
                                      </p:to>
                                    </p:set>
                                    <p:anim calcmode="lin" valueType="num">
                                      <p:cBhvr additive="base">
                                        <p:cTn id="39" dur="1000"/>
                                        <p:tgtEl>
                                          <p:spTgt spid="92">
                                            <p:txEl>
                                              <p:pRg st="0" end="0"/>
                                            </p:txEl>
                                          </p:spTgt>
                                        </p:tgtEl>
                                        <p:attrNameLst>
                                          <p:attrName>ppt_x</p:attrName>
                                        </p:attrNameLst>
                                      </p:cBhvr>
                                      <p:tavLst>
                                        <p:tav tm="0">
                                          <p:val>
                                            <p:strVal val="#ppt_x+1"/>
                                          </p:val>
                                        </p:tav>
                                        <p:tav tm="100000">
                                          <p:val>
                                            <p:strVal val="#ppt_x"/>
                                          </p:val>
                                        </p:tav>
                                      </p:tavLst>
                                    </p:anim>
                                  </p:childTnLst>
                                </p:cTn>
                              </p:par>
                            </p:childTnLst>
                          </p:cTn>
                        </p:par>
                        <p:par>
                          <p:cTn id="40" fill="hold">
                            <p:stCondLst>
                              <p:cond delay="6000"/>
                            </p:stCondLst>
                            <p:childTnLst>
                              <p:par>
                                <p:cTn id="41" presetID="2" presetClass="entr" presetSubtype="2" fill="hold" nodeType="afterEffect">
                                  <p:stCondLst>
                                    <p:cond delay="0"/>
                                  </p:stCondLst>
                                  <p:childTnLst>
                                    <p:set>
                                      <p:cBhvr>
                                        <p:cTn id="42" dur="1" fill="hold">
                                          <p:stCondLst>
                                            <p:cond delay="0"/>
                                          </p:stCondLst>
                                        </p:cTn>
                                        <p:tgtEl>
                                          <p:spTgt spid="92">
                                            <p:txEl>
                                              <p:pRg st="1" end="1"/>
                                            </p:txEl>
                                          </p:spTgt>
                                        </p:tgtEl>
                                        <p:attrNameLst>
                                          <p:attrName>style.visibility</p:attrName>
                                        </p:attrNameLst>
                                      </p:cBhvr>
                                      <p:to>
                                        <p:strVal val="visible"/>
                                      </p:to>
                                    </p:set>
                                    <p:anim calcmode="lin" valueType="num">
                                      <p:cBhvr additive="base">
                                        <p:cTn id="43" dur="1000"/>
                                        <p:tgtEl>
                                          <p:spTgt spid="92">
                                            <p:txEl>
                                              <p:pRg st="1" end="1"/>
                                            </p:txEl>
                                          </p:spTgt>
                                        </p:tgtEl>
                                        <p:attrNameLst>
                                          <p:attrName>ppt_x</p:attrName>
                                        </p:attrNameLst>
                                      </p:cBhvr>
                                      <p:tavLst>
                                        <p:tav tm="0">
                                          <p:val>
                                            <p:strVal val="#ppt_x+1"/>
                                          </p:val>
                                        </p:tav>
                                        <p:tav tm="100000">
                                          <p:val>
                                            <p:strVal val="#ppt_x"/>
                                          </p:val>
                                        </p:tav>
                                      </p:tavLst>
                                    </p:anim>
                                  </p:childTnLst>
                                </p:cTn>
                              </p:par>
                            </p:childTnLst>
                          </p:cTn>
                        </p:par>
                        <p:par>
                          <p:cTn id="44" fill="hold">
                            <p:stCondLst>
                              <p:cond delay="7000"/>
                            </p:stCondLst>
                            <p:childTnLst>
                              <p:par>
                                <p:cTn id="45" presetID="2" presetClass="entr" presetSubtype="2" fill="hold" nodeType="afterEffect">
                                  <p:stCondLst>
                                    <p:cond delay="0"/>
                                  </p:stCondLst>
                                  <p:childTnLst>
                                    <p:set>
                                      <p:cBhvr>
                                        <p:cTn id="46" dur="1" fill="hold">
                                          <p:stCondLst>
                                            <p:cond delay="0"/>
                                          </p:stCondLst>
                                        </p:cTn>
                                        <p:tgtEl>
                                          <p:spTgt spid="92">
                                            <p:txEl>
                                              <p:pRg st="2" end="2"/>
                                            </p:txEl>
                                          </p:spTgt>
                                        </p:tgtEl>
                                        <p:attrNameLst>
                                          <p:attrName>style.visibility</p:attrName>
                                        </p:attrNameLst>
                                      </p:cBhvr>
                                      <p:to>
                                        <p:strVal val="visible"/>
                                      </p:to>
                                    </p:set>
                                    <p:anim calcmode="lin" valueType="num">
                                      <p:cBhvr additive="base">
                                        <p:cTn id="47" dur="1000"/>
                                        <p:tgtEl>
                                          <p:spTgt spid="92">
                                            <p:txEl>
                                              <p:pRg st="2" end="2"/>
                                            </p:txEl>
                                          </p:spTgt>
                                        </p:tgtEl>
                                        <p:attrNameLst>
                                          <p:attrName>ppt_x</p:attrName>
                                        </p:attrNameLst>
                                      </p:cBhvr>
                                      <p:tavLst>
                                        <p:tav tm="0">
                                          <p:val>
                                            <p:strVal val="#ppt_x+1"/>
                                          </p:val>
                                        </p:tav>
                                        <p:tav tm="100000">
                                          <p:val>
                                            <p:strVal val="#ppt_x"/>
                                          </p:val>
                                        </p:tav>
                                      </p:tavLst>
                                    </p:anim>
                                  </p:childTnLst>
                                </p:cTn>
                              </p:par>
                            </p:childTnLst>
                          </p:cTn>
                        </p:par>
                        <p:par>
                          <p:cTn id="48" fill="hold">
                            <p:stCondLst>
                              <p:cond delay="8000"/>
                            </p:stCondLst>
                            <p:childTnLst>
                              <p:par>
                                <p:cTn id="49" presetID="2" presetClass="entr" presetSubtype="2" fill="hold" nodeType="afterEffect">
                                  <p:stCondLst>
                                    <p:cond delay="0"/>
                                  </p:stCondLst>
                                  <p:childTnLst>
                                    <p:set>
                                      <p:cBhvr>
                                        <p:cTn id="50" dur="1" fill="hold">
                                          <p:stCondLst>
                                            <p:cond delay="0"/>
                                          </p:stCondLst>
                                        </p:cTn>
                                        <p:tgtEl>
                                          <p:spTgt spid="92">
                                            <p:txEl>
                                              <p:pRg st="3" end="3"/>
                                            </p:txEl>
                                          </p:spTgt>
                                        </p:tgtEl>
                                        <p:attrNameLst>
                                          <p:attrName>style.visibility</p:attrName>
                                        </p:attrNameLst>
                                      </p:cBhvr>
                                      <p:to>
                                        <p:strVal val="visible"/>
                                      </p:to>
                                    </p:set>
                                    <p:anim calcmode="lin" valueType="num">
                                      <p:cBhvr additive="base">
                                        <p:cTn id="51" dur="1000"/>
                                        <p:tgtEl>
                                          <p:spTgt spid="92">
                                            <p:txEl>
                                              <p:pRg st="3" end="3"/>
                                            </p:txEl>
                                          </p:spTgt>
                                        </p:tgtEl>
                                        <p:attrNameLst>
                                          <p:attrName>ppt_x</p:attrName>
                                        </p:attrNameLst>
                                      </p:cBhvr>
                                      <p:tavLst>
                                        <p:tav tm="0">
                                          <p:val>
                                            <p:strVal val="#ppt_x+1"/>
                                          </p:val>
                                        </p:tav>
                                        <p:tav tm="100000">
                                          <p:val>
                                            <p:strVal val="#ppt_x"/>
                                          </p:val>
                                        </p:tav>
                                      </p:tavLst>
                                    </p:anim>
                                  </p:childTnLst>
                                </p:cTn>
                              </p:par>
                            </p:childTnLst>
                          </p:cTn>
                        </p:par>
                        <p:par>
                          <p:cTn id="52" fill="hold">
                            <p:stCondLst>
                              <p:cond delay="9000"/>
                            </p:stCondLst>
                            <p:childTnLst>
                              <p:par>
                                <p:cTn id="53" presetID="2" presetClass="entr" presetSubtype="2" fill="hold" nodeType="afterEffect">
                                  <p:stCondLst>
                                    <p:cond delay="0"/>
                                  </p:stCondLst>
                                  <p:childTnLst>
                                    <p:set>
                                      <p:cBhvr>
                                        <p:cTn id="54" dur="1" fill="hold">
                                          <p:stCondLst>
                                            <p:cond delay="0"/>
                                          </p:stCondLst>
                                        </p:cTn>
                                        <p:tgtEl>
                                          <p:spTgt spid="92">
                                            <p:txEl>
                                              <p:pRg st="4" end="4"/>
                                            </p:txEl>
                                          </p:spTgt>
                                        </p:tgtEl>
                                        <p:attrNameLst>
                                          <p:attrName>style.visibility</p:attrName>
                                        </p:attrNameLst>
                                      </p:cBhvr>
                                      <p:to>
                                        <p:strVal val="visible"/>
                                      </p:to>
                                    </p:set>
                                    <p:anim calcmode="lin" valueType="num">
                                      <p:cBhvr additive="base">
                                        <p:cTn id="55" dur="1000"/>
                                        <p:tgtEl>
                                          <p:spTgt spid="92">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DB0000"/>
            </a:gs>
            <a:gs pos="100000">
              <a:srgbClr val="540303"/>
            </a:gs>
          </a:gsLst>
          <a:path path="circle">
            <a:fillToRect l="50000" t="50000" r="50000" b="50000"/>
          </a:path>
          <a:tileRect/>
        </a:gradFill>
        <a:effectLst/>
      </p:bgPr>
    </p:bg>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415600" y="593367"/>
            <a:ext cx="11360700" cy="763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u="sng">
                <a:solidFill>
                  <a:srgbClr val="FEFEFE"/>
                </a:solidFill>
              </a:rPr>
              <a:t>AEIOU CANVAS</a:t>
            </a:r>
            <a:endParaRPr u="sng">
              <a:solidFill>
                <a:srgbClr val="FEFEFE"/>
              </a:solidFill>
            </a:endParaRPr>
          </a:p>
        </p:txBody>
      </p:sp>
      <p:sp>
        <p:nvSpPr>
          <p:cNvPr id="157" name="Google Shape;157;p10"/>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158" name="Google Shape;158;p10"/>
          <p:cNvPicPr preferRelativeResize="0">
            <a:picLocks noGrp="1"/>
          </p:cNvPicPr>
          <p:nvPr>
            <p:ph type="body" idx="1"/>
          </p:nvPr>
        </p:nvPicPr>
        <p:blipFill rotWithShape="1">
          <a:blip r:embed="rId3">
            <a:alphaModFix/>
          </a:blip>
          <a:srcRect/>
          <a:stretch/>
        </p:blipFill>
        <p:spPr>
          <a:xfrm>
            <a:off x="2352700" y="1760425"/>
            <a:ext cx="7843200" cy="4331400"/>
          </a:xfrm>
          <a:prstGeom prst="rect">
            <a:avLst/>
          </a:prstGeom>
          <a:noFill/>
          <a:ln w="9525" cap="flat" cmpd="sng">
            <a:solidFill>
              <a:srgbClr val="000000"/>
            </a:solidFill>
            <a:prstDash val="solid"/>
            <a:round/>
            <a:headEnd type="none" w="sm" len="sm"/>
            <a:tailEnd type="none" w="sm" len="sm"/>
          </a:ln>
          <a:effectLst>
            <a:outerShdw blurRad="508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400"/>
                                        <p:tgtEl>
                                          <p:spTgt spid="156"/>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158"/>
                                        </p:tgtEl>
                                        <p:attrNameLst>
                                          <p:attrName>style.visibility</p:attrName>
                                        </p:attrNameLst>
                                      </p:cBhvr>
                                      <p:to>
                                        <p:strVal val="visible"/>
                                      </p:to>
                                    </p:set>
                                    <p:anim calcmode="lin" valueType="num">
                                      <p:cBhvr additive="base">
                                        <p:cTn id="10" dur="1000"/>
                                        <p:tgtEl>
                                          <p:spTgt spid="158"/>
                                        </p:tgtEl>
                                        <p:attrNameLst>
                                          <p:attrName>ppt_w</p:attrName>
                                        </p:attrNameLst>
                                      </p:cBhvr>
                                      <p:tavLst>
                                        <p:tav tm="0">
                                          <p:val>
                                            <p:strVal val="0"/>
                                          </p:val>
                                        </p:tav>
                                        <p:tav tm="100000">
                                          <p:val>
                                            <p:strVal val="#ppt_w"/>
                                          </p:val>
                                        </p:tav>
                                      </p:tavLst>
                                    </p:anim>
                                    <p:anim calcmode="lin" valueType="num">
                                      <p:cBhvr additive="base">
                                        <p:cTn id="11" dur="1000"/>
                                        <p:tgtEl>
                                          <p:spTgt spid="1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51AB2A"/>
            </a:gs>
            <a:gs pos="100000">
              <a:srgbClr val="203E13"/>
            </a:gs>
          </a:gsLst>
          <a:path path="circle">
            <a:fillToRect l="50000" t="50000" r="50000" b="50000"/>
          </a:path>
          <a:tileRect/>
        </a:gradFill>
        <a:effectLst/>
      </p:bgPr>
    </p:bg>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285175" y="450375"/>
            <a:ext cx="8490300" cy="13050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sz="6000" u="sng">
                <a:solidFill>
                  <a:srgbClr val="FEFEFE"/>
                </a:solidFill>
              </a:rPr>
              <a:t>EMPATHY CANVAS</a:t>
            </a:r>
            <a:endParaRPr sz="6000" u="sng">
              <a:solidFill>
                <a:srgbClr val="FEFEFE"/>
              </a:solidFill>
            </a:endParaRPr>
          </a:p>
        </p:txBody>
      </p:sp>
      <p:pic>
        <p:nvPicPr>
          <p:cNvPr id="164" name="Google Shape;164;p11"/>
          <p:cNvPicPr preferRelativeResize="0"/>
          <p:nvPr/>
        </p:nvPicPr>
        <p:blipFill rotWithShape="1">
          <a:blip r:embed="rId3">
            <a:alphaModFix/>
          </a:blip>
          <a:srcRect l="3129" t="2108" r="2325" b="53303"/>
          <a:stretch/>
        </p:blipFill>
        <p:spPr>
          <a:xfrm>
            <a:off x="992831" y="2365210"/>
            <a:ext cx="5194584" cy="3495841"/>
          </a:xfrm>
          <a:prstGeom prst="rect">
            <a:avLst/>
          </a:prstGeom>
          <a:noFill/>
          <a:ln w="9525" cap="flat" cmpd="sng">
            <a:solidFill>
              <a:srgbClr val="000000"/>
            </a:solidFill>
            <a:prstDash val="solid"/>
            <a:round/>
            <a:headEnd type="none" w="sm" len="sm"/>
            <a:tailEnd type="none" w="sm" len="sm"/>
          </a:ln>
          <a:effectLst>
            <a:outerShdw blurRad="50800">
              <a:srgbClr val="000000">
                <a:alpha val="40000"/>
              </a:srgbClr>
            </a:outerShdw>
          </a:effectLst>
        </p:spPr>
      </p:pic>
      <p:pic>
        <p:nvPicPr>
          <p:cNvPr id="165" name="Google Shape;165;p11"/>
          <p:cNvPicPr preferRelativeResize="0">
            <a:picLocks noGrp="1"/>
          </p:cNvPicPr>
          <p:nvPr>
            <p:ph type="body" idx="4294967295"/>
          </p:nvPr>
        </p:nvPicPr>
        <p:blipFill rotWithShape="1">
          <a:blip r:embed="rId3">
            <a:alphaModFix/>
          </a:blip>
          <a:srcRect l="5388" t="47734" r="4949" b="5175"/>
          <a:stretch/>
        </p:blipFill>
        <p:spPr>
          <a:xfrm>
            <a:off x="6480699" y="2365210"/>
            <a:ext cx="4718400" cy="3432000"/>
          </a:xfrm>
          <a:prstGeom prst="rect">
            <a:avLst/>
          </a:prstGeom>
          <a:noFill/>
          <a:ln w="9525" cap="flat" cmpd="sng">
            <a:solidFill>
              <a:srgbClr val="000000"/>
            </a:solidFill>
            <a:prstDash val="solid"/>
            <a:round/>
            <a:headEnd type="none" w="sm" len="sm"/>
            <a:tailEnd type="none" w="sm" len="sm"/>
          </a:ln>
          <a:effectLst>
            <a:outerShdw blurRad="508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1000"/>
                                        <p:tgtEl>
                                          <p:spTgt spid="163"/>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 calcmode="lin" valueType="num">
                                      <p:cBhvr additive="base">
                                        <p:cTn id="10" dur="1000"/>
                                        <p:tgtEl>
                                          <p:spTgt spid="165"/>
                                        </p:tgtEl>
                                        <p:attrNameLst>
                                          <p:attrName>ppt_w</p:attrName>
                                        </p:attrNameLst>
                                      </p:cBhvr>
                                      <p:tavLst>
                                        <p:tav tm="0">
                                          <p:val>
                                            <p:strVal val="0"/>
                                          </p:val>
                                        </p:tav>
                                        <p:tav tm="100000">
                                          <p:val>
                                            <p:strVal val="#ppt_w"/>
                                          </p:val>
                                        </p:tav>
                                      </p:tavLst>
                                    </p:anim>
                                    <p:anim calcmode="lin" valueType="num">
                                      <p:cBhvr additive="base">
                                        <p:cTn id="11" dur="1000"/>
                                        <p:tgtEl>
                                          <p:spTgt spid="165"/>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164"/>
                                        </p:tgtEl>
                                        <p:attrNameLst>
                                          <p:attrName>style.visibility</p:attrName>
                                        </p:attrNameLst>
                                      </p:cBhvr>
                                      <p:to>
                                        <p:strVal val="visible"/>
                                      </p:to>
                                    </p:set>
                                    <p:anim calcmode="lin" valueType="num">
                                      <p:cBhvr additive="base">
                                        <p:cTn id="14" dur="1000"/>
                                        <p:tgtEl>
                                          <p:spTgt spid="164"/>
                                        </p:tgtEl>
                                        <p:attrNameLst>
                                          <p:attrName>ppt_w</p:attrName>
                                        </p:attrNameLst>
                                      </p:cBhvr>
                                      <p:tavLst>
                                        <p:tav tm="0">
                                          <p:val>
                                            <p:strVal val="0"/>
                                          </p:val>
                                        </p:tav>
                                        <p:tav tm="100000">
                                          <p:val>
                                            <p:strVal val="#ppt_w"/>
                                          </p:val>
                                        </p:tav>
                                      </p:tavLst>
                                    </p:anim>
                                    <p:anim calcmode="lin" valueType="num">
                                      <p:cBhvr additive="base">
                                        <p:cTn id="15" dur="1000"/>
                                        <p:tgtEl>
                                          <p:spTgt spid="1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48208"/>
            </a:gs>
            <a:gs pos="100000">
              <a:srgbClr val="703E08"/>
            </a:gs>
          </a:gsLst>
          <a:path path="circle">
            <a:fillToRect l="50000" t="50000" r="50000" b="50000"/>
          </a:path>
          <a:tileRect/>
        </a:gradFill>
        <a:effectLst/>
      </p:bgPr>
    </p:bg>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223775" y="0"/>
            <a:ext cx="8490300" cy="15099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sz="6100" u="sng">
                <a:solidFill>
                  <a:srgbClr val="FEFEFE"/>
                </a:solidFill>
              </a:rPr>
              <a:t>IDEATION CANVAS</a:t>
            </a:r>
            <a:endParaRPr sz="6100" u="sng">
              <a:solidFill>
                <a:srgbClr val="FEFEFE"/>
              </a:solidFill>
            </a:endParaRPr>
          </a:p>
        </p:txBody>
      </p:sp>
      <p:pic>
        <p:nvPicPr>
          <p:cNvPr id="171" name="Google Shape;171;p12"/>
          <p:cNvPicPr preferRelativeResize="0">
            <a:picLocks noGrp="1"/>
          </p:cNvPicPr>
          <p:nvPr>
            <p:ph type="body" idx="4294967295"/>
          </p:nvPr>
        </p:nvPicPr>
        <p:blipFill rotWithShape="1">
          <a:blip r:embed="rId3">
            <a:alphaModFix/>
          </a:blip>
          <a:srcRect/>
          <a:stretch/>
        </p:blipFill>
        <p:spPr>
          <a:xfrm>
            <a:off x="2834860" y="2283900"/>
            <a:ext cx="6522300" cy="3636900"/>
          </a:xfrm>
          <a:prstGeom prst="rect">
            <a:avLst/>
          </a:prstGeom>
          <a:noFill/>
          <a:ln w="28575" cap="flat" cmpd="sng">
            <a:solidFill>
              <a:srgbClr val="000000"/>
            </a:solidFill>
            <a:prstDash val="solid"/>
            <a:round/>
            <a:headEnd type="none" w="sm" len="sm"/>
            <a:tailEnd type="none" w="sm" len="sm"/>
          </a:ln>
          <a:effectLst>
            <a:outerShdw blurRad="508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 calcmode="lin" valueType="num">
                                      <p:cBhvr additive="base">
                                        <p:cTn id="10" dur="1000"/>
                                        <p:tgtEl>
                                          <p:spTgt spid="171"/>
                                        </p:tgtEl>
                                        <p:attrNameLst>
                                          <p:attrName>ppt_w</p:attrName>
                                        </p:attrNameLst>
                                      </p:cBhvr>
                                      <p:tavLst>
                                        <p:tav tm="0">
                                          <p:val>
                                            <p:strVal val="0"/>
                                          </p:val>
                                        </p:tav>
                                        <p:tav tm="100000">
                                          <p:val>
                                            <p:strVal val="#ppt_w"/>
                                          </p:val>
                                        </p:tav>
                                      </p:tavLst>
                                    </p:anim>
                                    <p:anim calcmode="lin" valueType="num">
                                      <p:cBhvr additive="base">
                                        <p:cTn id="11" dur="1000"/>
                                        <p:tgtEl>
                                          <p:spTgt spid="1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path path="circle">
            <a:fillToRect l="50000" t="50000" r="50000" b="50000"/>
          </a:path>
          <a:tileRect/>
        </a:gradFill>
        <a:effectLst/>
      </p:bgPr>
    </p:bg>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0" y="184250"/>
            <a:ext cx="12192000" cy="1366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FEFEFE"/>
              </a:buClr>
              <a:buSzPts val="4000"/>
              <a:buFont typeface="Century Gothic"/>
              <a:buNone/>
            </a:pPr>
            <a:r>
              <a:rPr lang="en-US" sz="5300" u="sng">
                <a:solidFill>
                  <a:srgbClr val="FEFEFE"/>
                </a:solidFill>
              </a:rPr>
              <a:t> PRODUCT DEVELOPMENT CANVAS</a:t>
            </a:r>
            <a:endParaRPr sz="5300" u="sng">
              <a:solidFill>
                <a:srgbClr val="FEFEFE"/>
              </a:solidFill>
            </a:endParaRPr>
          </a:p>
        </p:txBody>
      </p:sp>
      <p:pic>
        <p:nvPicPr>
          <p:cNvPr id="177" name="Google Shape;177;p13"/>
          <p:cNvPicPr preferRelativeResize="0">
            <a:picLocks noGrp="1"/>
          </p:cNvPicPr>
          <p:nvPr>
            <p:ph type="body" idx="4294967295"/>
          </p:nvPr>
        </p:nvPicPr>
        <p:blipFill rotWithShape="1">
          <a:blip r:embed="rId3">
            <a:alphaModFix/>
          </a:blip>
          <a:srcRect/>
          <a:stretch/>
        </p:blipFill>
        <p:spPr>
          <a:xfrm>
            <a:off x="3670262" y="2222500"/>
            <a:ext cx="4851600" cy="3636900"/>
          </a:xfrm>
          <a:prstGeom prst="rect">
            <a:avLst/>
          </a:prstGeom>
          <a:noFill/>
          <a:ln>
            <a:noFill/>
          </a:ln>
          <a:effectLst>
            <a:outerShdw blurRad="508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1000"/>
                                        <p:tgtEl>
                                          <p:spTgt spid="176"/>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 calcmode="lin" valueType="num">
                                      <p:cBhvr additive="base">
                                        <p:cTn id="10" dur="1000"/>
                                        <p:tgtEl>
                                          <p:spTgt spid="177"/>
                                        </p:tgtEl>
                                        <p:attrNameLst>
                                          <p:attrName>ppt_w</p:attrName>
                                        </p:attrNameLst>
                                      </p:cBhvr>
                                      <p:tavLst>
                                        <p:tav tm="0">
                                          <p:val>
                                            <p:strVal val="0"/>
                                          </p:val>
                                        </p:tav>
                                        <p:tav tm="100000">
                                          <p:val>
                                            <p:strVal val="#ppt_w"/>
                                          </p:val>
                                        </p:tav>
                                      </p:tavLst>
                                    </p:anim>
                                    <p:anim calcmode="lin" valueType="num">
                                      <p:cBhvr additive="base">
                                        <p:cTn id="11" dur="1000"/>
                                        <p:tgtEl>
                                          <p:spTgt spid="17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100000">
              <a:srgbClr val="1E123D"/>
            </a:gs>
          </a:gsLst>
          <a:path path="circle">
            <a:fillToRect l="50000" t="50000" r="50000" b="50000"/>
          </a:path>
          <a:tileRect/>
        </a:gradFill>
        <a:effectLst/>
      </p:bgPr>
    </p:bg>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322350" y="0"/>
            <a:ext cx="11547300" cy="15297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u="sng">
                <a:solidFill>
                  <a:srgbClr val="FEFEFE"/>
                </a:solidFill>
              </a:rPr>
              <a:t>LEARNING NEED MATRIX</a:t>
            </a:r>
            <a:endParaRPr u="sng">
              <a:solidFill>
                <a:srgbClr val="FEFEFE"/>
              </a:solidFill>
            </a:endParaRPr>
          </a:p>
        </p:txBody>
      </p:sp>
      <p:pic>
        <p:nvPicPr>
          <p:cNvPr id="183" name="Google Shape;183;p14"/>
          <p:cNvPicPr preferRelativeResize="0">
            <a:picLocks noGrp="1"/>
          </p:cNvPicPr>
          <p:nvPr>
            <p:ph type="body" idx="4294967295"/>
          </p:nvPr>
        </p:nvPicPr>
        <p:blipFill rotWithShape="1">
          <a:blip r:embed="rId3">
            <a:alphaModFix/>
          </a:blip>
          <a:srcRect/>
          <a:stretch/>
        </p:blipFill>
        <p:spPr>
          <a:xfrm>
            <a:off x="2917253" y="2222500"/>
            <a:ext cx="6357600" cy="3636900"/>
          </a:xfrm>
          <a:prstGeom prst="rect">
            <a:avLst/>
          </a:prstGeom>
          <a:noFill/>
          <a:ln w="28575" cap="flat" cmpd="sng">
            <a:solidFill>
              <a:schemeClr val="lt1"/>
            </a:solidFill>
            <a:prstDash val="solid"/>
            <a:round/>
            <a:headEnd type="none" w="sm" len="sm"/>
            <a:tailEnd type="none" w="sm" len="sm"/>
          </a:ln>
          <a:effectLst>
            <a:outerShdw blurRad="508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p:tgtEl>
                                          <p:spTgt spid="182"/>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 calcmode="lin" valueType="num">
                                      <p:cBhvr additive="base">
                                        <p:cTn id="10" dur="1000"/>
                                        <p:tgtEl>
                                          <p:spTgt spid="183"/>
                                        </p:tgtEl>
                                        <p:attrNameLst>
                                          <p:attrName>ppt_w</p:attrName>
                                        </p:attrNameLst>
                                      </p:cBhvr>
                                      <p:tavLst>
                                        <p:tav tm="0">
                                          <p:val>
                                            <p:strVal val="0"/>
                                          </p:val>
                                        </p:tav>
                                        <p:tav tm="100000">
                                          <p:val>
                                            <p:strVal val="#ppt_w"/>
                                          </p:val>
                                        </p:tav>
                                      </p:tavLst>
                                    </p:anim>
                                    <p:anim calcmode="lin" valueType="num">
                                      <p:cBhvr additive="base">
                                        <p:cTn id="11" dur="1000"/>
                                        <p:tgtEl>
                                          <p:spTgt spid="1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653675" y="532250"/>
            <a:ext cx="4791900" cy="1428000"/>
          </a:xfrm>
          <a:prstGeom prst="rect">
            <a:avLst/>
          </a:prstGeom>
          <a:solidFill>
            <a:srgbClr val="F6B26B"/>
          </a:solidFill>
          <a:ln w="28575" cap="flat" cmpd="sng">
            <a:solidFill>
              <a:srgbClr val="000000"/>
            </a:solidFill>
            <a:prstDash val="solid"/>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MINDMAP</a:t>
            </a:r>
            <a:endParaRPr/>
          </a:p>
        </p:txBody>
      </p:sp>
      <p:pic>
        <p:nvPicPr>
          <p:cNvPr id="189" name="Google Shape;189;p15"/>
          <p:cNvPicPr preferRelativeResize="0">
            <a:picLocks noGrp="1"/>
          </p:cNvPicPr>
          <p:nvPr>
            <p:ph type="body" idx="4294967295"/>
          </p:nvPr>
        </p:nvPicPr>
        <p:blipFill rotWithShape="1">
          <a:blip r:embed="rId3">
            <a:alphaModFix/>
          </a:blip>
          <a:srcRect/>
          <a:stretch/>
        </p:blipFill>
        <p:spPr>
          <a:xfrm>
            <a:off x="3199655" y="2631925"/>
            <a:ext cx="5956500" cy="3636900"/>
          </a:xfrm>
          <a:prstGeom prst="rect">
            <a:avLst/>
          </a:prstGeom>
          <a:noFill/>
          <a:ln w="76200" cap="flat" cmpd="sng">
            <a:solidFill>
              <a:srgbClr val="000000"/>
            </a:solidFill>
            <a:prstDash val="solid"/>
            <a:round/>
            <a:headEnd type="none" w="sm" len="sm"/>
            <a:tailEnd type="none" w="sm" len="sm"/>
          </a:ln>
          <a:effectLst>
            <a:outerShdw blurRad="508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193"/>
        <p:cNvGrpSpPr/>
        <p:nvPr/>
      </p:nvGrpSpPr>
      <p:grpSpPr>
        <a:xfrm>
          <a:off x="0" y="0"/>
          <a:ext cx="0" cy="0"/>
          <a:chOff x="0" y="0"/>
          <a:chExt cx="0" cy="0"/>
        </a:xfrm>
      </p:grpSpPr>
      <p:sp>
        <p:nvSpPr>
          <p:cNvPr id="194" name="Google Shape;194;p16"/>
          <p:cNvSpPr txBox="1">
            <a:spLocks noGrp="1"/>
          </p:cNvSpPr>
          <p:nvPr>
            <p:ph type="title"/>
          </p:nvPr>
        </p:nvSpPr>
        <p:spPr>
          <a:xfrm>
            <a:off x="107850" y="446100"/>
            <a:ext cx="5562900" cy="1284600"/>
          </a:xfrm>
          <a:prstGeom prst="rect">
            <a:avLst/>
          </a:prstGeom>
          <a:noFill/>
          <a:ln w="28575" cap="flat" cmpd="sng">
            <a:solidFill>
              <a:srgbClr val="000000"/>
            </a:solidFill>
            <a:prstDash val="solid"/>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2000"/>
              <a:buFont typeface="Century Gothic"/>
              <a:buNone/>
            </a:pPr>
            <a:r>
              <a:rPr lang="en-US" i="1"/>
              <a:t>PROTOTYPE</a:t>
            </a:r>
            <a:endParaRPr i="1"/>
          </a:p>
        </p:txBody>
      </p:sp>
      <p:pic>
        <p:nvPicPr>
          <p:cNvPr id="195" name="Google Shape;195;p16"/>
          <p:cNvPicPr preferRelativeResize="0">
            <a:picLocks noGrp="1"/>
          </p:cNvPicPr>
          <p:nvPr>
            <p:ph type="body" idx="4294967295"/>
          </p:nvPr>
        </p:nvPicPr>
        <p:blipFill rotWithShape="1">
          <a:blip r:embed="rId3">
            <a:alphaModFix/>
          </a:blip>
          <a:srcRect/>
          <a:stretch/>
        </p:blipFill>
        <p:spPr>
          <a:xfrm>
            <a:off x="6404227" y="446088"/>
            <a:ext cx="3155400" cy="5415000"/>
          </a:xfrm>
          <a:prstGeom prst="rect">
            <a:avLst/>
          </a:prstGeom>
          <a:noFill/>
          <a:ln w="38100" cap="flat" cmpd="sng">
            <a:solidFill>
              <a:srgbClr val="000000"/>
            </a:solidFill>
            <a:prstDash val="solid"/>
            <a:round/>
            <a:headEnd type="none" w="sm" len="sm"/>
            <a:tailEnd type="none" w="sm" len="sm"/>
          </a:ln>
          <a:effectLst>
            <a:outerShdw blurRad="50800">
              <a:srgbClr val="000000">
                <a:alpha val="40000"/>
              </a:srgbClr>
            </a:outerShdw>
          </a:effectLst>
        </p:spPr>
      </p:pic>
      <p:sp>
        <p:nvSpPr>
          <p:cNvPr id="196" name="Google Shape;196;p16"/>
          <p:cNvSpPr txBox="1"/>
          <p:nvPr/>
        </p:nvSpPr>
        <p:spPr>
          <a:xfrm>
            <a:off x="1330650" y="2681775"/>
            <a:ext cx="28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7" name="Google Shape;197;p16"/>
          <p:cNvSpPr txBox="1"/>
          <p:nvPr/>
        </p:nvSpPr>
        <p:spPr>
          <a:xfrm>
            <a:off x="7001300" y="6059625"/>
            <a:ext cx="212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t>flowchart</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 calcmode="lin" valueType="num">
                                      <p:cBhvr additive="base">
                                        <p:cTn id="10" dur="1000"/>
                                        <p:tgtEl>
                                          <p:spTgt spid="195"/>
                                        </p:tgtEl>
                                        <p:attrNameLst>
                                          <p:attrName>ppt_w</p:attrName>
                                        </p:attrNameLst>
                                      </p:cBhvr>
                                      <p:tavLst>
                                        <p:tav tm="0">
                                          <p:val>
                                            <p:strVal val="0"/>
                                          </p:val>
                                        </p:tav>
                                        <p:tav tm="100000">
                                          <p:val>
                                            <p:strVal val="#ppt_w"/>
                                          </p:val>
                                        </p:tav>
                                      </p:tavLst>
                                    </p:anim>
                                    <p:anim calcmode="lin" valueType="num">
                                      <p:cBhvr additive="base">
                                        <p:cTn id="11" dur="1000"/>
                                        <p:tgtEl>
                                          <p:spTgt spid="195"/>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197"/>
                                        </p:tgtEl>
                                        <p:attrNameLst>
                                          <p:attrName>style.visibility</p:attrName>
                                        </p:attrNameLst>
                                      </p:cBhvr>
                                      <p:to>
                                        <p:strVal val="visible"/>
                                      </p:to>
                                    </p:set>
                                    <p:animEffect transition="in" filter="fade">
                                      <p:cBhvr>
                                        <p:cTn id="14"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path path="circle">
            <a:fillToRect l="50000" t="50000" r="50000" b="50000"/>
          </a:path>
          <a:tileRect/>
        </a:gradFill>
        <a:effectLst/>
      </p:bgPr>
    </p:bg>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203300" y="0"/>
            <a:ext cx="12325500" cy="23286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FEFEFE"/>
              </a:buClr>
              <a:buSzPts val="4000"/>
              <a:buFont typeface="Century Gothic"/>
              <a:buNone/>
            </a:pPr>
            <a:r>
              <a:rPr lang="en-US" sz="5400">
                <a:latin typeface="Alfa Slab One"/>
                <a:ea typeface="Alfa Slab One"/>
                <a:cs typeface="Alfa Slab One"/>
                <a:sym typeface="Alfa Slab One"/>
              </a:rPr>
              <a:t>HARDWARE / SOFTWARE REQUIREMENTS</a:t>
            </a:r>
            <a:endParaRPr sz="5400">
              <a:latin typeface="Alfa Slab One"/>
              <a:ea typeface="Alfa Slab One"/>
              <a:cs typeface="Alfa Slab One"/>
              <a:sym typeface="Alfa Slab One"/>
            </a:endParaRPr>
          </a:p>
        </p:txBody>
      </p:sp>
      <p:sp>
        <p:nvSpPr>
          <p:cNvPr id="203" name="Google Shape;203;p17"/>
          <p:cNvSpPr txBox="1">
            <a:spLocks noGrp="1"/>
          </p:cNvSpPr>
          <p:nvPr>
            <p:ph type="body" idx="4294967295"/>
          </p:nvPr>
        </p:nvSpPr>
        <p:spPr>
          <a:xfrm>
            <a:off x="634450" y="2328600"/>
            <a:ext cx="10554600" cy="43656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Autofit/>
          </a:bodyPr>
          <a:lstStyle/>
          <a:p>
            <a:pPr marL="342900" lvl="0" indent="-342582" algn="just" rtl="0">
              <a:lnSpc>
                <a:spcPct val="95000"/>
              </a:lnSpc>
              <a:spcBef>
                <a:spcPts val="0"/>
              </a:spcBef>
              <a:spcAft>
                <a:spcPts val="0"/>
              </a:spcAft>
              <a:buClr>
                <a:srgbClr val="000000"/>
              </a:buClr>
              <a:buSzPts val="1525"/>
              <a:buFont typeface="Calibri"/>
              <a:buChar char="●"/>
            </a:pPr>
            <a:r>
              <a:rPr lang="en-US" sz="1900">
                <a:solidFill>
                  <a:srgbClr val="000000"/>
                </a:solidFill>
                <a:latin typeface="Calibri"/>
                <a:ea typeface="Calibri"/>
                <a:cs typeface="Calibri"/>
                <a:sym typeface="Calibri"/>
              </a:rPr>
              <a:t>Tools used to develop the website include apps like</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 Visual Studio</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 PHP Storm (latest versions to support new developments).</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Char char="●"/>
            </a:pPr>
            <a:r>
              <a:rPr lang="en-US" sz="1900">
                <a:solidFill>
                  <a:srgbClr val="000000"/>
                </a:solidFill>
                <a:latin typeface="Calibri"/>
                <a:ea typeface="Calibri"/>
                <a:cs typeface="Calibri"/>
                <a:sym typeface="Calibri"/>
              </a:rPr>
              <a:t>The programming languages required for developing websites include</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HTML – CSS</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JavaScript</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PHP </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Web frameworks.</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Char char="●"/>
            </a:pPr>
            <a:r>
              <a:rPr lang="en-US" sz="1900">
                <a:solidFill>
                  <a:srgbClr val="000000"/>
                </a:solidFill>
                <a:latin typeface="Calibri"/>
                <a:ea typeface="Calibri"/>
                <a:cs typeface="Calibri"/>
                <a:sym typeface="Calibri"/>
              </a:rPr>
              <a:t>Website can be accessed through </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Phone </a:t>
            </a:r>
            <a:endParaRPr sz="1900">
              <a:solidFill>
                <a:srgbClr val="000000"/>
              </a:solidFill>
              <a:latin typeface="Calibri"/>
              <a:ea typeface="Calibri"/>
              <a:cs typeface="Calibri"/>
              <a:sym typeface="Calibri"/>
            </a:endParaRPr>
          </a:p>
          <a:p>
            <a:pPr marL="342900" lvl="0" indent="-342582" algn="just" rtl="0">
              <a:lnSpc>
                <a:spcPct val="95000"/>
              </a:lnSpc>
              <a:spcBef>
                <a:spcPts val="906"/>
              </a:spcBef>
              <a:spcAft>
                <a:spcPts val="0"/>
              </a:spcAft>
              <a:buClr>
                <a:srgbClr val="000000"/>
              </a:buClr>
              <a:buSzPts val="1525"/>
              <a:buFont typeface="Calibri"/>
              <a:buAutoNum type="arabicPeriod"/>
            </a:pPr>
            <a:r>
              <a:rPr lang="en-US" sz="1900">
                <a:solidFill>
                  <a:srgbClr val="000000"/>
                </a:solidFill>
                <a:latin typeface="Calibri"/>
                <a:ea typeface="Calibri"/>
                <a:cs typeface="Calibri"/>
                <a:sym typeface="Calibri"/>
              </a:rPr>
              <a:t>Computer (with updated browsers)</a:t>
            </a:r>
            <a:endParaRPr sz="1900">
              <a:solidFill>
                <a:srgbClr val="000000"/>
              </a:solidFill>
              <a:latin typeface="Calibri"/>
              <a:ea typeface="Calibri"/>
              <a:cs typeface="Calibri"/>
              <a:sym typeface="Calibri"/>
            </a:endParaRPr>
          </a:p>
        </p:txBody>
      </p:sp>
      <p:pic>
        <p:nvPicPr>
          <p:cNvPr id="204" name="Google Shape;204;p17"/>
          <p:cNvPicPr preferRelativeResize="0"/>
          <p:nvPr/>
        </p:nvPicPr>
        <p:blipFill>
          <a:blip r:embed="rId3">
            <a:alphaModFix/>
          </a:blip>
          <a:stretch>
            <a:fillRect/>
          </a:stretch>
        </p:blipFill>
        <p:spPr>
          <a:xfrm>
            <a:off x="10275277" y="1476875"/>
            <a:ext cx="1700626" cy="1839525"/>
          </a:xfrm>
          <a:prstGeom prst="rect">
            <a:avLst/>
          </a:prstGeom>
          <a:noFill/>
          <a:ln>
            <a:noFill/>
          </a:ln>
        </p:spPr>
      </p:pic>
      <p:pic>
        <p:nvPicPr>
          <p:cNvPr id="205" name="Google Shape;205;p17"/>
          <p:cNvPicPr preferRelativeResize="0"/>
          <p:nvPr/>
        </p:nvPicPr>
        <p:blipFill>
          <a:blip r:embed="rId4">
            <a:alphaModFix/>
          </a:blip>
          <a:stretch>
            <a:fillRect/>
          </a:stretch>
        </p:blipFill>
        <p:spPr>
          <a:xfrm>
            <a:off x="6037638" y="4483300"/>
            <a:ext cx="2089600" cy="2089600"/>
          </a:xfrm>
          <a:prstGeom prst="rect">
            <a:avLst/>
          </a:prstGeom>
          <a:noFill/>
          <a:ln>
            <a:noFill/>
          </a:ln>
        </p:spPr>
      </p:pic>
      <p:pic>
        <p:nvPicPr>
          <p:cNvPr id="206" name="Google Shape;206;p17"/>
          <p:cNvPicPr preferRelativeResize="0"/>
          <p:nvPr/>
        </p:nvPicPr>
        <p:blipFill>
          <a:blip r:embed="rId5">
            <a:alphaModFix/>
          </a:blip>
          <a:stretch>
            <a:fillRect/>
          </a:stretch>
        </p:blipFill>
        <p:spPr>
          <a:xfrm>
            <a:off x="8444100" y="3806375"/>
            <a:ext cx="2908723" cy="1410049"/>
          </a:xfrm>
          <a:prstGeom prst="rect">
            <a:avLst/>
          </a:prstGeom>
          <a:noFill/>
          <a:ln>
            <a:noFill/>
          </a:ln>
        </p:spPr>
      </p:pic>
      <p:pic>
        <p:nvPicPr>
          <p:cNvPr id="207" name="Google Shape;207;p17"/>
          <p:cNvPicPr preferRelativeResize="0"/>
          <p:nvPr/>
        </p:nvPicPr>
        <p:blipFill>
          <a:blip r:embed="rId6">
            <a:alphaModFix/>
          </a:blip>
          <a:stretch>
            <a:fillRect/>
          </a:stretch>
        </p:blipFill>
        <p:spPr>
          <a:xfrm>
            <a:off x="9509500" y="5706401"/>
            <a:ext cx="777923" cy="7779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1000"/>
                                        <p:tgtEl>
                                          <p:spTgt spid="20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 calcmode="lin" valueType="num">
                                      <p:cBhvr additive="base">
                                        <p:cTn id="10" dur="1000"/>
                                        <p:tgtEl>
                                          <p:spTgt spid="20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 calcmode="lin" valueType="num">
                                      <p:cBhvr additive="base">
                                        <p:cTn id="13" dur="1000"/>
                                        <p:tgtEl>
                                          <p:spTgt spid="207"/>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1000"/>
                                        <p:tgtEl>
                                          <p:spTgt spid="2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211"/>
        <p:cNvGrpSpPr/>
        <p:nvPr/>
      </p:nvGrpSpPr>
      <p:grpSpPr>
        <a:xfrm>
          <a:off x="0" y="0"/>
          <a:ext cx="0" cy="0"/>
          <a:chOff x="0" y="0"/>
          <a:chExt cx="0" cy="0"/>
        </a:xfrm>
      </p:grpSpPr>
      <p:sp>
        <p:nvSpPr>
          <p:cNvPr id="212" name="Google Shape;212;p18"/>
          <p:cNvSpPr txBox="1">
            <a:spLocks noGrp="1"/>
          </p:cNvSpPr>
          <p:nvPr>
            <p:ph type="title"/>
          </p:nvPr>
        </p:nvSpPr>
        <p:spPr>
          <a:xfrm>
            <a:off x="346575" y="-1740100"/>
            <a:ext cx="8490300" cy="36366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MODULES</a:t>
            </a:r>
            <a:endParaRPr/>
          </a:p>
        </p:txBody>
      </p:sp>
      <p:sp>
        <p:nvSpPr>
          <p:cNvPr id="213" name="Google Shape;213;p18"/>
          <p:cNvSpPr txBox="1">
            <a:spLocks noGrp="1"/>
          </p:cNvSpPr>
          <p:nvPr>
            <p:ph type="body" idx="4294967295"/>
          </p:nvPr>
        </p:nvSpPr>
        <p:spPr>
          <a:xfrm>
            <a:off x="428487" y="2450237"/>
            <a:ext cx="10554600" cy="36366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fontScale="92500"/>
          </a:bodyPr>
          <a:lstStyle/>
          <a:p>
            <a:pPr marL="342900" lvl="0" indent="-342900" algn="just" rtl="0">
              <a:spcBef>
                <a:spcPts val="0"/>
              </a:spcBef>
              <a:spcAft>
                <a:spcPts val="0"/>
              </a:spcAft>
              <a:buClr>
                <a:srgbClr val="333333"/>
              </a:buClr>
              <a:buSzPts val="1800"/>
              <a:buChar char="●"/>
            </a:pPr>
            <a:r>
              <a:rPr lang="en-US">
                <a:solidFill>
                  <a:srgbClr val="333333"/>
                </a:solidFill>
              </a:rPr>
              <a:t>Database Administrators – To handle the data and upload it on time.</a:t>
            </a:r>
            <a:endParaRPr>
              <a:solidFill>
                <a:srgbClr val="333333"/>
              </a:solidFill>
            </a:endParaRPr>
          </a:p>
          <a:p>
            <a:pPr marL="342900" lvl="0" indent="-342900" algn="just" rtl="0">
              <a:spcBef>
                <a:spcPts val="960"/>
              </a:spcBef>
              <a:spcAft>
                <a:spcPts val="0"/>
              </a:spcAft>
              <a:buClr>
                <a:srgbClr val="333333"/>
              </a:buClr>
              <a:buSzPts val="1800"/>
              <a:buChar char="●"/>
            </a:pPr>
            <a:r>
              <a:rPr lang="en-US">
                <a:solidFill>
                  <a:srgbClr val="333333"/>
                </a:solidFill>
              </a:rPr>
              <a:t>Web Developers – To develop the website along with the updated features.</a:t>
            </a:r>
            <a:endParaRPr>
              <a:solidFill>
                <a:srgbClr val="333333"/>
              </a:solidFill>
            </a:endParaRPr>
          </a:p>
          <a:p>
            <a:pPr marL="342900" lvl="0" indent="-342900" algn="just" rtl="0">
              <a:spcBef>
                <a:spcPts val="960"/>
              </a:spcBef>
              <a:spcAft>
                <a:spcPts val="0"/>
              </a:spcAft>
              <a:buClr>
                <a:srgbClr val="333333"/>
              </a:buClr>
              <a:buSzPts val="1800"/>
              <a:buChar char="●"/>
            </a:pPr>
            <a:r>
              <a:rPr lang="en-US">
                <a:solidFill>
                  <a:srgbClr val="333333"/>
                </a:solidFill>
              </a:rPr>
              <a:t>Maintenance Team – To handle the system crash or server issues when user accession leads to server crash.</a:t>
            </a:r>
            <a:endParaRPr>
              <a:solidFill>
                <a:srgbClr val="333333"/>
              </a:solidFill>
            </a:endParaRPr>
          </a:p>
          <a:p>
            <a:pPr marL="342900" lvl="0" indent="-342900" algn="just" rtl="0">
              <a:spcBef>
                <a:spcPts val="960"/>
              </a:spcBef>
              <a:spcAft>
                <a:spcPts val="0"/>
              </a:spcAft>
              <a:buClr>
                <a:srgbClr val="333333"/>
              </a:buClr>
              <a:buSzPts val="1800"/>
              <a:buChar char="●"/>
            </a:pPr>
            <a:r>
              <a:rPr lang="en-US">
                <a:solidFill>
                  <a:srgbClr val="333333"/>
                </a:solidFill>
              </a:rPr>
              <a:t>Users – Accessing the resources available.</a:t>
            </a:r>
            <a:endParaRPr>
              <a:solidFill>
                <a:srgbClr val="333333"/>
              </a:solidFill>
            </a:endParaRPr>
          </a:p>
          <a:p>
            <a:pPr marL="342900" lvl="0" indent="-342900" algn="just" rtl="0">
              <a:spcBef>
                <a:spcPts val="960"/>
              </a:spcBef>
              <a:spcAft>
                <a:spcPts val="0"/>
              </a:spcAft>
              <a:buClr>
                <a:srgbClr val="333333"/>
              </a:buClr>
              <a:buSzPts val="1800"/>
              <a:buChar char="●"/>
            </a:pPr>
            <a:r>
              <a:rPr lang="en-US">
                <a:solidFill>
                  <a:srgbClr val="333333"/>
                </a:solidFill>
              </a:rPr>
              <a:t>Connection with servers that helps to collect information and resources on timely basis.</a:t>
            </a:r>
            <a:endParaRPr>
              <a:solidFill>
                <a:srgbClr val="333333"/>
              </a:solidFill>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614000" y="818875"/>
            <a:ext cx="5036100" cy="1345800"/>
          </a:xfrm>
          <a:prstGeom prst="rect">
            <a:avLst/>
          </a:prstGeom>
          <a:noFill/>
          <a:ln w="28575" cap="flat" cmpd="sng">
            <a:solidFill>
              <a:srgbClr val="134F5C"/>
            </a:solidFill>
            <a:prstDash val="lgDash"/>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solidFill>
                  <a:srgbClr val="000000"/>
                </a:solidFill>
              </a:rPr>
              <a:t>FEATURES</a:t>
            </a:r>
            <a:endParaRPr>
              <a:solidFill>
                <a:srgbClr val="000000"/>
              </a:solidFill>
            </a:endParaRPr>
          </a:p>
        </p:txBody>
      </p:sp>
      <p:sp>
        <p:nvSpPr>
          <p:cNvPr id="219" name="Google Shape;219;p19"/>
          <p:cNvSpPr txBox="1">
            <a:spLocks noGrp="1"/>
          </p:cNvSpPr>
          <p:nvPr>
            <p:ph type="body" idx="4294967295"/>
          </p:nvPr>
        </p:nvSpPr>
        <p:spPr>
          <a:xfrm>
            <a:off x="143337" y="3432087"/>
            <a:ext cx="10554600" cy="36366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342900" algn="l" rtl="0">
              <a:spcBef>
                <a:spcPts val="0"/>
              </a:spcBef>
              <a:spcAft>
                <a:spcPts val="0"/>
              </a:spcAft>
              <a:buClr>
                <a:srgbClr val="000000"/>
              </a:buClr>
              <a:buSzPts val="1800"/>
              <a:buChar char="●"/>
            </a:pPr>
            <a:r>
              <a:rPr lang="en-US">
                <a:solidFill>
                  <a:srgbClr val="000000"/>
                </a:solidFill>
              </a:rPr>
              <a:t>Daily updating about the job openings.</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Language accessibility.</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Conceptual learning through e-books and open source softwares.</a:t>
            </a:r>
            <a:endParaRPr>
              <a:solidFill>
                <a:srgbClr val="000000"/>
              </a:solidFill>
            </a:endParaRPr>
          </a:p>
        </p:txBody>
      </p:sp>
      <p:sp>
        <p:nvSpPr>
          <p:cNvPr id="220" name="Google Shape;220;p19"/>
          <p:cNvSpPr txBox="1"/>
          <p:nvPr/>
        </p:nvSpPr>
        <p:spPr>
          <a:xfrm>
            <a:off x="61425" y="61425"/>
            <a:ext cx="1195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1" name="Google Shape;221;p19"/>
          <p:cNvPicPr preferRelativeResize="0"/>
          <p:nvPr/>
        </p:nvPicPr>
        <p:blipFill>
          <a:blip r:embed="rId3">
            <a:alphaModFix/>
          </a:blip>
          <a:stretch>
            <a:fillRect/>
          </a:stretch>
        </p:blipFill>
        <p:spPr>
          <a:xfrm>
            <a:off x="6007175" y="1812902"/>
            <a:ext cx="3778099" cy="1619174"/>
          </a:xfrm>
          <a:prstGeom prst="rect">
            <a:avLst/>
          </a:prstGeom>
          <a:noFill/>
          <a:ln w="28575" cap="flat" cmpd="sng">
            <a:solidFill>
              <a:schemeClr val="dk2"/>
            </a:solidFill>
            <a:prstDash val="solid"/>
            <a:round/>
            <a:headEnd type="none" w="sm" len="sm"/>
            <a:tailEnd type="none" w="sm" len="sm"/>
          </a:ln>
        </p:spPr>
      </p:pic>
      <p:pic>
        <p:nvPicPr>
          <p:cNvPr id="222" name="Google Shape;222;p19"/>
          <p:cNvPicPr preferRelativeResize="0"/>
          <p:nvPr/>
        </p:nvPicPr>
        <p:blipFill rotWithShape="1">
          <a:blip r:embed="rId4">
            <a:alphaModFix/>
          </a:blip>
          <a:srcRect l="5114" t="10199" b="8007"/>
          <a:stretch/>
        </p:blipFill>
        <p:spPr>
          <a:xfrm>
            <a:off x="7983750" y="3664425"/>
            <a:ext cx="3414625" cy="1862925"/>
          </a:xfrm>
          <a:prstGeom prst="rect">
            <a:avLst/>
          </a:prstGeom>
          <a:noFill/>
          <a:ln w="28575"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1000"/>
                                        <p:tgtEl>
                                          <p:spTgt spid="221"/>
                                        </p:tgtEl>
                                        <p:attrNameLst>
                                          <p:attrName>ppt_w</p:attrName>
                                        </p:attrNameLst>
                                      </p:cBhvr>
                                      <p:tavLst>
                                        <p:tav tm="0">
                                          <p:val>
                                            <p:strVal val="0"/>
                                          </p:val>
                                        </p:tav>
                                        <p:tav tm="100000">
                                          <p:val>
                                            <p:strVal val="#ppt_w"/>
                                          </p:val>
                                        </p:tav>
                                      </p:tavLst>
                                    </p:anim>
                                    <p:anim calcmode="lin" valueType="num">
                                      <p:cBhvr additive="base">
                                        <p:cTn id="8" dur="1000"/>
                                        <p:tgtEl>
                                          <p:spTgt spid="22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22"/>
                                        </p:tgtEl>
                                        <p:attrNameLst>
                                          <p:attrName>style.visibility</p:attrName>
                                        </p:attrNameLst>
                                      </p:cBhvr>
                                      <p:to>
                                        <p:strVal val="visible"/>
                                      </p:to>
                                    </p:set>
                                    <p:anim calcmode="lin" valueType="num">
                                      <p:cBhvr additive="base">
                                        <p:cTn id="11" dur="1000"/>
                                        <p:tgtEl>
                                          <p:spTgt spid="222"/>
                                        </p:tgtEl>
                                        <p:attrNameLst>
                                          <p:attrName>ppt_w</p:attrName>
                                        </p:attrNameLst>
                                      </p:cBhvr>
                                      <p:tavLst>
                                        <p:tav tm="0">
                                          <p:val>
                                            <p:strVal val="0"/>
                                          </p:val>
                                        </p:tav>
                                        <p:tav tm="100000">
                                          <p:val>
                                            <p:strVal val="#ppt_w"/>
                                          </p:val>
                                        </p:tav>
                                      </p:tavLst>
                                    </p:anim>
                                    <p:anim calcmode="lin" valueType="num">
                                      <p:cBhvr additive="base">
                                        <p:cTn id="12" dur="1000"/>
                                        <p:tgtEl>
                                          <p:spTgt spid="2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272350" y="732896"/>
            <a:ext cx="4026600" cy="1016700"/>
          </a:xfrm>
          <a:prstGeom prst="rect">
            <a:avLst/>
          </a:prstGeom>
          <a:solidFill>
            <a:srgbClr val="FFF2CC"/>
          </a:solid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endParaRPr dirty="0"/>
          </a:p>
          <a:p>
            <a:pPr marL="0" lvl="0" indent="0" algn="l" rtl="0">
              <a:spcBef>
                <a:spcPts val="0"/>
              </a:spcBef>
              <a:spcAft>
                <a:spcPts val="0"/>
              </a:spcAft>
              <a:buClr>
                <a:srgbClr val="FEFEFE"/>
              </a:buClr>
              <a:buSzPts val="4000"/>
              <a:buFont typeface="Century Gothic"/>
              <a:buNone/>
            </a:pPr>
            <a:endParaRPr dirty="0"/>
          </a:p>
          <a:p>
            <a:pPr marL="0" lvl="0" indent="0" algn="l" rtl="0">
              <a:spcBef>
                <a:spcPts val="0"/>
              </a:spcBef>
              <a:spcAft>
                <a:spcPts val="0"/>
              </a:spcAft>
              <a:buClr>
                <a:srgbClr val="FEFEFE"/>
              </a:buClr>
              <a:buSzPts val="4000"/>
              <a:buFont typeface="Century Gothic"/>
              <a:buNone/>
            </a:pPr>
            <a:endParaRPr dirty="0"/>
          </a:p>
          <a:p>
            <a:pPr marL="0" lvl="0" indent="0" algn="ctr" rtl="0">
              <a:lnSpc>
                <a:spcPct val="200000"/>
              </a:lnSpc>
              <a:spcBef>
                <a:spcPts val="0"/>
              </a:spcBef>
              <a:spcAft>
                <a:spcPts val="0"/>
              </a:spcAft>
              <a:buClr>
                <a:srgbClr val="FEFEFE"/>
              </a:buClr>
              <a:buSzPts val="4000"/>
              <a:buFont typeface="Century Gothic"/>
              <a:buNone/>
            </a:pPr>
            <a:r>
              <a:rPr lang="en-US" dirty="0"/>
              <a:t>INTRODUCTION</a:t>
            </a:r>
            <a:endParaRPr dirty="0"/>
          </a:p>
        </p:txBody>
      </p:sp>
      <p:sp>
        <p:nvSpPr>
          <p:cNvPr id="99" name="Google Shape;99;p2"/>
          <p:cNvSpPr txBox="1">
            <a:spLocks noGrp="1"/>
          </p:cNvSpPr>
          <p:nvPr>
            <p:ph type="body" idx="4294967295"/>
          </p:nvPr>
        </p:nvSpPr>
        <p:spPr>
          <a:xfrm>
            <a:off x="804000" y="4176225"/>
            <a:ext cx="10972500" cy="2149800"/>
          </a:xfrm>
          <a:prstGeom prst="rect">
            <a:avLst/>
          </a:prstGeom>
          <a:solidFill>
            <a:schemeClr val="lt1"/>
          </a:solidFill>
          <a:ln>
            <a:noFill/>
          </a:ln>
          <a:effectLst>
            <a:outerShdw blurRad="50800">
              <a:srgbClr val="000000">
                <a:alpha val="40000"/>
              </a:srgbClr>
            </a:outerShdw>
          </a:effectLst>
        </p:spPr>
        <p:txBody>
          <a:bodyPr spcFirstLastPara="1" wrap="square" lIns="91425" tIns="45700" rIns="91425" bIns="45700" anchor="ctr" anchorCtr="0">
            <a:normAutofit fontScale="85000" lnSpcReduction="20000"/>
          </a:bodyPr>
          <a:lstStyle/>
          <a:p>
            <a:pPr marL="342900" lvl="0" indent="-325755" algn="just" rtl="0">
              <a:spcBef>
                <a:spcPts val="0"/>
              </a:spcBef>
              <a:spcAft>
                <a:spcPts val="0"/>
              </a:spcAft>
              <a:buSzPct val="75000"/>
              <a:buChar char="●"/>
            </a:pPr>
            <a:r>
              <a:rPr lang="en-US"/>
              <a:t>U</a:t>
            </a:r>
            <a:r>
              <a:rPr lang="en-US" b="0" i="0" u="none" strike="noStrike"/>
              <a:t>nemployment means wastage of precious labour resources of the country.</a:t>
            </a:r>
            <a:endParaRPr/>
          </a:p>
          <a:p>
            <a:pPr marL="342900" lvl="0" indent="-325755" algn="just" rtl="0">
              <a:spcBef>
                <a:spcPts val="960"/>
              </a:spcBef>
              <a:spcAft>
                <a:spcPts val="0"/>
              </a:spcAft>
              <a:buSzPct val="75000"/>
              <a:buChar char="●"/>
            </a:pPr>
            <a:r>
              <a:rPr lang="en-US" b="0" i="0" u="none" strike="noStrike"/>
              <a:t>With the increase in school and college enrolment rates, the proportion of youth in the labour force has been declining.</a:t>
            </a:r>
            <a:endParaRPr/>
          </a:p>
          <a:p>
            <a:pPr marL="342900" lvl="0" indent="-325755" algn="just" rtl="0">
              <a:spcBef>
                <a:spcPts val="960"/>
              </a:spcBef>
              <a:spcAft>
                <a:spcPts val="0"/>
              </a:spcAft>
              <a:buSzPct val="75000"/>
              <a:buChar char="●"/>
            </a:pPr>
            <a:r>
              <a:rPr lang="en-US"/>
              <a:t>Youth Employment Opportunities project discusses the unemployment issue which covers a large part of India. It discusses the problems faced by the youth in rural areas due to lack of proper knowledge and guidance.</a:t>
            </a:r>
            <a:endParaRPr/>
          </a:p>
        </p:txBody>
      </p:sp>
      <p:sp>
        <p:nvSpPr>
          <p:cNvPr id="100" name="Google Shape;100;p2"/>
          <p:cNvSpPr txBox="1"/>
          <p:nvPr/>
        </p:nvSpPr>
        <p:spPr>
          <a:xfrm>
            <a:off x="5793475" y="4094325"/>
            <a:ext cx="9793500" cy="400200"/>
          </a:xfrm>
          <a:prstGeom prst="rect">
            <a:avLst/>
          </a:prstGeom>
          <a:noFill/>
          <a:ln>
            <a:noFill/>
          </a:ln>
          <a:effectLst>
            <a:outerShdw blurRad="50800">
              <a:srgbClr val="000000">
                <a:alpha val="40000"/>
              </a:srgbClr>
            </a:outerShdw>
          </a:effectLst>
        </p:spPr>
        <p:txBody>
          <a:bodyPr spcFirstLastPara="1" wrap="square" lIns="91425" tIns="91425" rIns="91425" bIns="91425" anchor="ctr" anchorCtr="0">
            <a:sp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xmlns:p14="http://schemas.microsoft.com/office/powerpoint/2010/main">
    <mc:Choice Requires="p14">
      <p:transition spd="slow" p14:dur="2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path path="circle">
            <a:fillToRect l="50000" t="50000" r="50000" b="50000"/>
          </a:path>
          <a:tileRect/>
        </a:gradFill>
        <a:effectLst/>
      </p:bgPr>
    </p:bg>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756050" y="470850"/>
            <a:ext cx="8490300" cy="15303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i="1">
                <a:solidFill>
                  <a:srgbClr val="FEFEFE"/>
                </a:solidFill>
              </a:rPr>
              <a:t>LIMITATIONS</a:t>
            </a:r>
            <a:endParaRPr i="1">
              <a:solidFill>
                <a:srgbClr val="FEFEFE"/>
              </a:solidFill>
            </a:endParaRPr>
          </a:p>
        </p:txBody>
      </p:sp>
      <p:sp>
        <p:nvSpPr>
          <p:cNvPr id="228" name="Google Shape;228;p20"/>
          <p:cNvSpPr txBox="1">
            <a:spLocks noGrp="1"/>
          </p:cNvSpPr>
          <p:nvPr>
            <p:ph type="body" idx="4294967295"/>
          </p:nvPr>
        </p:nvSpPr>
        <p:spPr>
          <a:xfrm>
            <a:off x="2004812" y="2246812"/>
            <a:ext cx="10554600" cy="36366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342900" algn="l" rtl="0">
              <a:spcBef>
                <a:spcPts val="0"/>
              </a:spcBef>
              <a:spcAft>
                <a:spcPts val="0"/>
              </a:spcAft>
              <a:buClr>
                <a:srgbClr val="FEFEFE"/>
              </a:buClr>
              <a:buSzPts val="1800"/>
              <a:buChar char="●"/>
            </a:pPr>
            <a:r>
              <a:rPr lang="en-US">
                <a:solidFill>
                  <a:srgbClr val="FEFEFE"/>
                </a:solidFill>
              </a:rPr>
              <a:t>No comparison tools available</a:t>
            </a:r>
            <a:endParaRPr>
              <a:solidFill>
                <a:srgbClr val="FEFEFE"/>
              </a:solidFill>
            </a:endParaRPr>
          </a:p>
          <a:p>
            <a:pPr marL="342900" lvl="0" indent="-342900" algn="l" rtl="0">
              <a:spcBef>
                <a:spcPts val="960"/>
              </a:spcBef>
              <a:spcAft>
                <a:spcPts val="0"/>
              </a:spcAft>
              <a:buClr>
                <a:srgbClr val="FEFEFE"/>
              </a:buClr>
              <a:buSzPts val="1800"/>
              <a:buChar char="●"/>
            </a:pPr>
            <a:r>
              <a:rPr lang="en-US">
                <a:solidFill>
                  <a:srgbClr val="FEFEFE"/>
                </a:solidFill>
              </a:rPr>
              <a:t>No salary prospects are mentioned</a:t>
            </a:r>
            <a:endParaRPr>
              <a:solidFill>
                <a:srgbClr val="FEFEF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1000"/>
                                        <p:tgtEl>
                                          <p:spTgt spid="227"/>
                                        </p:tgtEl>
                                        <p:attrNameLst>
                                          <p:attrName>ppt_w</p:attrName>
                                        </p:attrNameLst>
                                      </p:cBhvr>
                                      <p:tavLst>
                                        <p:tav tm="0">
                                          <p:val>
                                            <p:strVal val="0"/>
                                          </p:val>
                                        </p:tav>
                                        <p:tav tm="100000">
                                          <p:val>
                                            <p:strVal val="#ppt_w"/>
                                          </p:val>
                                        </p:tav>
                                      </p:tavLst>
                                    </p:anim>
                                    <p:anim calcmode="lin" valueType="num">
                                      <p:cBhvr additive="base">
                                        <p:cTn id="8" dur="1000"/>
                                        <p:tgtEl>
                                          <p:spTgt spid="22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28">
                                            <p:txEl>
                                              <p:pRg st="0" end="0"/>
                                            </p:txEl>
                                          </p:spTgt>
                                        </p:tgtEl>
                                        <p:attrNameLst>
                                          <p:attrName>style.visibility</p:attrName>
                                        </p:attrNameLst>
                                      </p:cBhvr>
                                      <p:to>
                                        <p:strVal val="visible"/>
                                      </p:to>
                                    </p:set>
                                    <p:anim calcmode="lin" valueType="num">
                                      <p:cBhvr additive="base">
                                        <p:cTn id="12" dur="1000"/>
                                        <p:tgtEl>
                                          <p:spTgt spid="22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228">
                                            <p:txEl>
                                              <p:pRg st="1" end="1"/>
                                            </p:txEl>
                                          </p:spTgt>
                                        </p:tgtEl>
                                        <p:attrNameLst>
                                          <p:attrName>style.visibility</p:attrName>
                                        </p:attrNameLst>
                                      </p:cBhvr>
                                      <p:to>
                                        <p:strVal val="visible"/>
                                      </p:to>
                                    </p:set>
                                    <p:anim calcmode="lin" valueType="num">
                                      <p:cBhvr additive="base">
                                        <p:cTn id="16" dur="1000"/>
                                        <p:tgtEl>
                                          <p:spTgt spid="2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DECDB"/>
            </a:gs>
            <a:gs pos="100000">
              <a:srgbClr val="F0A963"/>
            </a:gs>
          </a:gsLst>
          <a:path path="circle">
            <a:fillToRect l="50000" t="50000" r="50000" b="50000"/>
          </a:path>
          <a:tileRect/>
        </a:gradFill>
        <a:effectLst/>
      </p:bgPr>
    </p:bg>
    <p:spTree>
      <p:nvGrpSpPr>
        <p:cNvPr id="1" name="Shape 232"/>
        <p:cNvGrpSpPr/>
        <p:nvPr/>
      </p:nvGrpSpPr>
      <p:grpSpPr>
        <a:xfrm>
          <a:off x="0" y="0"/>
          <a:ext cx="0" cy="0"/>
          <a:chOff x="0" y="0"/>
          <a:chExt cx="0" cy="0"/>
        </a:xfrm>
      </p:grpSpPr>
      <p:sp>
        <p:nvSpPr>
          <p:cNvPr id="233" name="Google Shape;233;p21"/>
          <p:cNvSpPr txBox="1">
            <a:spLocks noGrp="1"/>
          </p:cNvSpPr>
          <p:nvPr>
            <p:ph type="title"/>
          </p:nvPr>
        </p:nvSpPr>
        <p:spPr>
          <a:xfrm>
            <a:off x="264700" y="716500"/>
            <a:ext cx="7084500" cy="1284600"/>
          </a:xfrm>
          <a:prstGeom prst="rect">
            <a:avLst/>
          </a:prstGeom>
          <a:gradFill>
            <a:gsLst>
              <a:gs pos="0">
                <a:srgbClr val="1077D2"/>
              </a:gs>
              <a:gs pos="100000">
                <a:srgbClr val="093153"/>
              </a:gs>
            </a:gsLst>
            <a:path path="circle">
              <a:fillToRect l="50000" t="50000" r="50000" b="50000"/>
            </a:path>
            <a:tileRect/>
          </a:gradFill>
          <a:ln w="38100" cap="flat" cmpd="sng">
            <a:solidFill>
              <a:schemeClr val="lt1"/>
            </a:solidFill>
            <a:prstDash val="solid"/>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solidFill>
                  <a:srgbClr val="FEFEFE"/>
                </a:solidFill>
              </a:rPr>
              <a:t>FUTURE SCOPE</a:t>
            </a:r>
            <a:endParaRPr>
              <a:solidFill>
                <a:srgbClr val="FEFEFE"/>
              </a:solidFill>
            </a:endParaRPr>
          </a:p>
        </p:txBody>
      </p:sp>
      <p:sp>
        <p:nvSpPr>
          <p:cNvPr id="234" name="Google Shape;234;p21"/>
          <p:cNvSpPr txBox="1">
            <a:spLocks noGrp="1"/>
          </p:cNvSpPr>
          <p:nvPr>
            <p:ph type="body" idx="4294967295"/>
          </p:nvPr>
        </p:nvSpPr>
        <p:spPr>
          <a:xfrm>
            <a:off x="818712" y="2672662"/>
            <a:ext cx="10554600" cy="36366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342900" algn="l" rtl="0">
              <a:spcBef>
                <a:spcPts val="0"/>
              </a:spcBef>
              <a:spcAft>
                <a:spcPts val="0"/>
              </a:spcAft>
              <a:buClr>
                <a:srgbClr val="000000"/>
              </a:buClr>
              <a:buSzPts val="1800"/>
              <a:buChar char="●"/>
            </a:pPr>
            <a:r>
              <a:rPr lang="en-US">
                <a:solidFill>
                  <a:srgbClr val="000000"/>
                </a:solidFill>
              </a:rPr>
              <a:t>Can include message facilities.</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Can include reviews about the company or workplace.</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Can include Notification updates.</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Can include freelancing and internship facilities.</a:t>
            </a:r>
            <a:endParaRPr>
              <a:solidFill>
                <a:srgbClr val="000000"/>
              </a:solidFill>
            </a:endParaRPr>
          </a:p>
        </p:txBody>
      </p:sp>
      <p:pic>
        <p:nvPicPr>
          <p:cNvPr id="235" name="Google Shape;235;p21"/>
          <p:cNvPicPr preferRelativeResize="0"/>
          <p:nvPr/>
        </p:nvPicPr>
        <p:blipFill>
          <a:blip r:embed="rId3">
            <a:alphaModFix/>
          </a:blip>
          <a:stretch>
            <a:fillRect/>
          </a:stretch>
        </p:blipFill>
        <p:spPr>
          <a:xfrm>
            <a:off x="8811750" y="3707825"/>
            <a:ext cx="3164125" cy="1284600"/>
          </a:xfrm>
          <a:prstGeom prst="rect">
            <a:avLst/>
          </a:prstGeom>
          <a:noFill/>
          <a:ln w="19050" cap="flat" cmpd="sng">
            <a:solidFill>
              <a:schemeClr val="dk2"/>
            </a:solidFill>
            <a:prstDash val="solid"/>
            <a:round/>
            <a:headEnd type="none" w="sm" len="sm"/>
            <a:tailEnd type="none" w="sm" len="sm"/>
          </a:ln>
        </p:spPr>
      </p:pic>
      <p:pic>
        <p:nvPicPr>
          <p:cNvPr id="236" name="Google Shape;236;p21"/>
          <p:cNvPicPr preferRelativeResize="0"/>
          <p:nvPr/>
        </p:nvPicPr>
        <p:blipFill>
          <a:blip r:embed="rId4">
            <a:alphaModFix/>
          </a:blip>
          <a:stretch>
            <a:fillRect/>
          </a:stretch>
        </p:blipFill>
        <p:spPr>
          <a:xfrm>
            <a:off x="7890550" y="5220250"/>
            <a:ext cx="3000351" cy="1427699"/>
          </a:xfrm>
          <a:prstGeom prst="rect">
            <a:avLst/>
          </a:prstGeom>
          <a:noFill/>
          <a:ln w="19050" cap="flat" cmpd="sng">
            <a:solidFill>
              <a:schemeClr val="dk2"/>
            </a:solidFill>
            <a:prstDash val="solid"/>
            <a:round/>
            <a:headEnd type="none" w="sm" len="sm"/>
            <a:tailEnd type="none" w="sm" len="sm"/>
          </a:ln>
        </p:spPr>
      </p:pic>
      <p:pic>
        <p:nvPicPr>
          <p:cNvPr id="237" name="Google Shape;237;p21"/>
          <p:cNvPicPr preferRelativeResize="0"/>
          <p:nvPr/>
        </p:nvPicPr>
        <p:blipFill>
          <a:blip r:embed="rId5">
            <a:alphaModFix/>
          </a:blip>
          <a:stretch>
            <a:fillRect/>
          </a:stretch>
        </p:blipFill>
        <p:spPr>
          <a:xfrm>
            <a:off x="6891225" y="2267225"/>
            <a:ext cx="1706725" cy="1706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2700"/>
                                        <p:tgtEl>
                                          <p:spTgt spid="237"/>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 calcmode="lin" valueType="num">
                                      <p:cBhvr additive="base">
                                        <p:cTn id="10" dur="1800"/>
                                        <p:tgtEl>
                                          <p:spTgt spid="23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236"/>
                                        </p:tgtEl>
                                        <p:attrNameLst>
                                          <p:attrName>style.visibility</p:attrName>
                                        </p:attrNameLst>
                                      </p:cBhvr>
                                      <p:to>
                                        <p:strVal val="visible"/>
                                      </p:to>
                                    </p:set>
                                    <p:anim calcmode="lin" valueType="num">
                                      <p:cBhvr additive="base">
                                        <p:cTn id="13" dur="1000"/>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22"/>
          <p:cNvSpPr txBox="1">
            <a:spLocks noGrp="1"/>
          </p:cNvSpPr>
          <p:nvPr>
            <p:ph type="title"/>
          </p:nvPr>
        </p:nvSpPr>
        <p:spPr>
          <a:xfrm>
            <a:off x="5250775" y="470825"/>
            <a:ext cx="6818400" cy="14892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solidFill>
                  <a:srgbClr val="000000"/>
                </a:solidFill>
              </a:rPr>
              <a:t>THE CONCLUSION</a:t>
            </a:r>
            <a:endParaRPr>
              <a:solidFill>
                <a:srgbClr val="000000"/>
              </a:solidFill>
            </a:endParaRPr>
          </a:p>
        </p:txBody>
      </p:sp>
      <p:sp>
        <p:nvSpPr>
          <p:cNvPr id="243" name="Google Shape;243;p22"/>
          <p:cNvSpPr txBox="1">
            <a:spLocks noGrp="1"/>
          </p:cNvSpPr>
          <p:nvPr>
            <p:ph type="body" idx="4294967295"/>
          </p:nvPr>
        </p:nvSpPr>
        <p:spPr>
          <a:xfrm>
            <a:off x="470687" y="2251887"/>
            <a:ext cx="10554600" cy="3636600"/>
          </a:xfrm>
          <a:prstGeom prst="rect">
            <a:avLst/>
          </a:prstGeom>
          <a:solidFill>
            <a:schemeClr val="lt2"/>
          </a:solidFill>
          <a:ln w="38100" cap="flat" cmpd="sng">
            <a:solidFill>
              <a:srgbClr val="000000"/>
            </a:solidFill>
            <a:prstDash val="solid"/>
            <a:round/>
            <a:headEnd type="none" w="sm" len="sm"/>
            <a:tailEnd type="none" w="sm" len="sm"/>
          </a:ln>
          <a:effectLst>
            <a:outerShdw blurRad="50800">
              <a:srgbClr val="000000">
                <a:alpha val="40000"/>
              </a:srgbClr>
            </a:outerShdw>
          </a:effectLst>
        </p:spPr>
        <p:txBody>
          <a:bodyPr spcFirstLastPara="1" wrap="square" lIns="91425" tIns="45700" rIns="91425" bIns="45700" anchor="ctr" anchorCtr="0">
            <a:normAutofit/>
          </a:bodyPr>
          <a:lstStyle/>
          <a:p>
            <a:pPr marL="342900" lvl="0" indent="-342900" algn="l" rtl="0">
              <a:spcBef>
                <a:spcPts val="0"/>
              </a:spcBef>
              <a:spcAft>
                <a:spcPts val="0"/>
              </a:spcAft>
              <a:buClr>
                <a:srgbClr val="000000"/>
              </a:buClr>
              <a:buSzPts val="1800"/>
              <a:buChar char="●"/>
            </a:pPr>
            <a:r>
              <a:rPr lang="en-US">
                <a:solidFill>
                  <a:srgbClr val="000000"/>
                </a:solidFill>
              </a:rPr>
              <a:t>Research studies should be carried out to find what factors can affect the employment status of young people.</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Proper skill training should be motivated.</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Projects that demand more labor and companies providing numerous opportunities should be given more emphasis.</a:t>
            </a:r>
            <a:endParaRPr>
              <a:solidFill>
                <a:srgbClr val="000000"/>
              </a:solidFill>
            </a:endParaRPr>
          </a:p>
          <a:p>
            <a:pPr marL="342900" lvl="0" indent="-342900" algn="l" rtl="0">
              <a:spcBef>
                <a:spcPts val="960"/>
              </a:spcBef>
              <a:spcAft>
                <a:spcPts val="0"/>
              </a:spcAft>
              <a:buClr>
                <a:srgbClr val="000000"/>
              </a:buClr>
              <a:buSzPts val="1800"/>
              <a:buChar char="●"/>
            </a:pPr>
            <a:r>
              <a:rPr lang="en-US">
                <a:solidFill>
                  <a:srgbClr val="000000"/>
                </a:solidFill>
              </a:rPr>
              <a:t>Hiring, promotion and working conditions without gender discrimination are commendable steps in this direction.</a:t>
            </a:r>
            <a:endParaRPr>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23"/>
          <p:cNvSpPr txBox="1">
            <a:spLocks noGrp="1"/>
          </p:cNvSpPr>
          <p:nvPr>
            <p:ph type="title"/>
          </p:nvPr>
        </p:nvSpPr>
        <p:spPr>
          <a:xfrm>
            <a:off x="367075" y="470850"/>
            <a:ext cx="6368100" cy="1284600"/>
          </a:xfrm>
          <a:prstGeom prst="rect">
            <a:avLst/>
          </a:prstGeom>
          <a:solidFill>
            <a:srgbClr val="E6B8AF"/>
          </a:solid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solidFill>
                  <a:srgbClr val="000000"/>
                </a:solidFill>
              </a:rPr>
              <a:t>REFERENCES</a:t>
            </a:r>
            <a:endParaRPr>
              <a:solidFill>
                <a:srgbClr val="000000"/>
              </a:solidFill>
            </a:endParaRPr>
          </a:p>
        </p:txBody>
      </p:sp>
      <p:sp>
        <p:nvSpPr>
          <p:cNvPr id="249" name="Google Shape;249;p23"/>
          <p:cNvSpPr txBox="1">
            <a:spLocks noGrp="1"/>
          </p:cNvSpPr>
          <p:nvPr>
            <p:ph type="body" idx="4294967295"/>
          </p:nvPr>
        </p:nvSpPr>
        <p:spPr>
          <a:xfrm>
            <a:off x="204587" y="2672687"/>
            <a:ext cx="10554600" cy="3636600"/>
          </a:xfrm>
          <a:prstGeom prst="rect">
            <a:avLst/>
          </a:prstGeom>
          <a:solidFill>
            <a:schemeClr val="lt2"/>
          </a:solidFill>
          <a:ln>
            <a:noFill/>
          </a:ln>
          <a:effectLst>
            <a:outerShdw blurRad="50800">
              <a:srgbClr val="000000">
                <a:alpha val="40000"/>
              </a:srgbClr>
            </a:outerShdw>
          </a:effectLst>
        </p:spPr>
        <p:txBody>
          <a:bodyPr spcFirstLastPara="1" wrap="square" lIns="91425" tIns="45700" rIns="91425" bIns="45700" anchor="ctr" anchorCtr="0">
            <a:normAutofit fontScale="77500" lnSpcReduction="20000"/>
          </a:bodyPr>
          <a:lstStyle/>
          <a:p>
            <a:pPr marL="0" marR="899795" lvl="0" indent="0" algn="l" rtl="0">
              <a:lnSpc>
                <a:spcPct val="115000"/>
              </a:lnSpc>
              <a:spcBef>
                <a:spcPts val="0"/>
              </a:spcBef>
              <a:spcAft>
                <a:spcPts val="0"/>
              </a:spcAft>
              <a:buSzPct val="100000"/>
              <a:buNone/>
            </a:pPr>
            <a:r>
              <a:rPr lang="en-US" sz="1800"/>
              <a:t>           </a:t>
            </a:r>
            <a:r>
              <a:rPr lang="en-US" sz="1800" b="1">
                <a:latin typeface="Merriweather"/>
                <a:ea typeface="Merriweather"/>
                <a:cs typeface="Merriweather"/>
                <a:sym typeface="Merriweather"/>
              </a:rPr>
              <a:t> WEBSITES</a:t>
            </a:r>
            <a:endParaRPr b="1">
              <a:latin typeface="Merriweather"/>
              <a:ea typeface="Merriweather"/>
              <a:cs typeface="Merriweather"/>
              <a:sym typeface="Merriweather"/>
            </a:endParaRPr>
          </a:p>
          <a:p>
            <a:pPr marL="571500" marR="899795" lvl="0" indent="0" algn="l" rtl="0">
              <a:lnSpc>
                <a:spcPct val="115000"/>
              </a:lnSpc>
              <a:spcBef>
                <a:spcPts val="1079"/>
              </a:spcBef>
              <a:spcAft>
                <a:spcPts val="0"/>
              </a:spcAft>
              <a:buSzPct val="100000"/>
              <a:buNone/>
            </a:pPr>
            <a:r>
              <a:rPr lang="en-US" sz="1800" b="1">
                <a:latin typeface="Merriweather"/>
                <a:ea typeface="Merriweather"/>
                <a:cs typeface="Merriweather"/>
                <a:sym typeface="Merriweather"/>
              </a:rPr>
              <a:t>[1] E. POLNER, “Best Job Search Websites,” 25 March 2022. [Online]. Available: </a:t>
            </a:r>
            <a:r>
              <a:rPr lang="en-US" sz="1800" b="1" u="sng">
                <a:solidFill>
                  <a:srgbClr val="0000FF"/>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https://www.thebalancecareers.com/</a:t>
            </a:r>
            <a:r>
              <a:rPr lang="en-US" b="1" u="sng">
                <a:solidFill>
                  <a:schemeClr val="hlink"/>
                </a:solidFill>
                <a:latin typeface="Merriweather"/>
                <a:ea typeface="Merriweather"/>
                <a:cs typeface="Merriweather"/>
                <a:sym typeface="Merriweather"/>
                <a:hlinkClick r:id="rId4"/>
              </a:rPr>
              <a:t>top-best-job-websites-2064080</a:t>
            </a:r>
            <a:endParaRPr sz="1800" b="1">
              <a:latin typeface="Merriweather"/>
              <a:ea typeface="Merriweather"/>
              <a:cs typeface="Merriweather"/>
              <a:sym typeface="Merriweather"/>
            </a:endParaRPr>
          </a:p>
          <a:p>
            <a:pPr marL="571500" marR="899795" lvl="0" indent="0" algn="l" rtl="0">
              <a:lnSpc>
                <a:spcPct val="115000"/>
              </a:lnSpc>
              <a:spcBef>
                <a:spcPts val="1079"/>
              </a:spcBef>
              <a:spcAft>
                <a:spcPts val="0"/>
              </a:spcAft>
              <a:buSzPct val="100000"/>
              <a:buNone/>
            </a:pPr>
            <a:r>
              <a:rPr lang="en-US" sz="1800" b="1">
                <a:latin typeface="Merriweather"/>
                <a:ea typeface="Merriweather"/>
                <a:cs typeface="Merriweather"/>
                <a:sym typeface="Merriweather"/>
              </a:rPr>
              <a:t>PAPERS</a:t>
            </a:r>
            <a:endParaRPr b="1">
              <a:latin typeface="Merriweather"/>
              <a:ea typeface="Merriweather"/>
              <a:cs typeface="Merriweather"/>
              <a:sym typeface="Merriweather"/>
            </a:endParaRPr>
          </a:p>
          <a:p>
            <a:pPr marL="571500" marR="899795" lvl="0" indent="0" algn="l" rtl="0">
              <a:lnSpc>
                <a:spcPct val="115000"/>
              </a:lnSpc>
              <a:spcBef>
                <a:spcPts val="1079"/>
              </a:spcBef>
              <a:spcAft>
                <a:spcPts val="0"/>
              </a:spcAft>
              <a:buSzPct val="100000"/>
              <a:buNone/>
            </a:pPr>
            <a:r>
              <a:rPr lang="en-US" sz="1800" b="1">
                <a:latin typeface="Merriweather"/>
                <a:ea typeface="Merriweather"/>
                <a:cs typeface="Merriweather"/>
                <a:sym typeface="Merriweather"/>
              </a:rPr>
              <a:t>[3] Fox,Louise &amp; Kaul,Upaasna, 2018</a:t>
            </a:r>
            <a:r>
              <a:rPr lang="en-US" sz="1800" b="1">
                <a:solidFill>
                  <a:srgbClr val="333333"/>
                </a:solidFill>
                <a:latin typeface="Merriweather"/>
                <a:ea typeface="Merriweather"/>
                <a:cs typeface="Merriweather"/>
                <a:sym typeface="Merriweather"/>
              </a:rPr>
              <a:t>. "</a:t>
            </a:r>
            <a:r>
              <a:rPr lang="en-US" sz="1800" b="1" u="sng">
                <a:solidFill>
                  <a:srgbClr val="0056B3"/>
                </a:solidFill>
                <a:latin typeface="Merriweather"/>
                <a:ea typeface="Merriweather"/>
                <a:cs typeface="Merriweather"/>
                <a:sym typeface="Merriweather"/>
                <a:hlinkClick r:id="rId5">
                  <a:extLst>
                    <a:ext uri="{A12FA001-AC4F-418D-AE19-62706E023703}">
                      <ahyp:hlinkClr xmlns:ahyp="http://schemas.microsoft.com/office/drawing/2018/hyperlinkcolor" val="tx"/>
                    </a:ext>
                  </a:extLst>
                </a:hlinkClick>
              </a:rPr>
              <a:t>The evidence is in: how should youth employment programs in low-income countries be designed ?</a:t>
            </a:r>
            <a:r>
              <a:rPr lang="en-US" sz="1800" b="1">
                <a:solidFill>
                  <a:srgbClr val="333333"/>
                </a:solidFill>
                <a:latin typeface="Merriweather"/>
                <a:ea typeface="Merriweather"/>
                <a:cs typeface="Merriweather"/>
                <a:sym typeface="Merriweather"/>
              </a:rPr>
              <a:t>," </a:t>
            </a:r>
            <a:r>
              <a:rPr lang="en-US" sz="1800" b="1" u="sng">
                <a:solidFill>
                  <a:srgbClr val="2D4E8B"/>
                </a:solidFill>
                <a:latin typeface="Merriweather"/>
                <a:ea typeface="Merriweather"/>
                <a:cs typeface="Merriweather"/>
                <a:sym typeface="Merriweather"/>
                <a:hlinkClick r:id="rId6">
                  <a:extLst>
                    <a:ext uri="{A12FA001-AC4F-418D-AE19-62706E023703}">
                      <ahyp:hlinkClr xmlns:ahyp="http://schemas.microsoft.com/office/drawing/2018/hyperlinkcolor" val="tx"/>
                    </a:ext>
                  </a:extLst>
                </a:hlinkClick>
              </a:rPr>
              <a:t>Policy Research Working Paper Series</a:t>
            </a:r>
            <a:r>
              <a:rPr lang="en-US" sz="1800" b="1">
                <a:solidFill>
                  <a:srgbClr val="333333"/>
                </a:solidFill>
                <a:latin typeface="Merriweather"/>
                <a:ea typeface="Merriweather"/>
                <a:cs typeface="Merriweather"/>
                <a:sym typeface="Merriweather"/>
              </a:rPr>
              <a:t> 8500, The World Bank.</a:t>
            </a:r>
            <a:endParaRPr sz="1800" b="1">
              <a:latin typeface="Merriweather"/>
              <a:ea typeface="Merriweather"/>
              <a:cs typeface="Merriweather"/>
              <a:sym typeface="Merriweather"/>
            </a:endParaRPr>
          </a:p>
          <a:p>
            <a:pPr marL="571500" marR="899795" lvl="0" indent="0" algn="l" rtl="0">
              <a:lnSpc>
                <a:spcPct val="115000"/>
              </a:lnSpc>
              <a:spcBef>
                <a:spcPts val="1079"/>
              </a:spcBef>
              <a:spcAft>
                <a:spcPts val="0"/>
              </a:spcAft>
              <a:buSzPct val="100000"/>
              <a:buNone/>
            </a:pPr>
            <a:r>
              <a:rPr lang="en-US" sz="1800" b="1">
                <a:latin typeface="Merriweather"/>
                <a:ea typeface="Merriweather"/>
                <a:cs typeface="Merriweather"/>
                <a:sym typeface="Merriweather"/>
              </a:rPr>
              <a:t>[4]Dr. Mohan A.K, “OPINION OF YOUTH ON ISSUES AND CHALLENGES RELATED TO EMPLOYMENT: A STUDY IN MYSORE CITY” International Journal of Research – Granthaalayah, Vol. 4, No. 4 (2016): 1-7</a:t>
            </a:r>
            <a:r>
              <a:rPr lang="en-US" sz="1800" b="1">
                <a:solidFill>
                  <a:srgbClr val="000000"/>
                </a:solidFill>
                <a:latin typeface="Merriweather"/>
                <a:ea typeface="Merriweather"/>
                <a:cs typeface="Merriweather"/>
                <a:sym typeface="Merriweather"/>
              </a:rPr>
              <a:t>. </a:t>
            </a:r>
            <a:r>
              <a:rPr lang="en-US" sz="1800" b="1" u="sng">
                <a:solidFill>
                  <a:srgbClr val="0000FF"/>
                </a:solidFill>
                <a:latin typeface="Merriweather"/>
                <a:ea typeface="Merriweather"/>
                <a:cs typeface="Merriweather"/>
                <a:sym typeface="Merriweather"/>
                <a:hlinkClick r:id="rId7">
                  <a:extLst>
                    <a:ext uri="{A12FA001-AC4F-418D-AE19-62706E023703}">
                      <ahyp:hlinkClr xmlns:ahyp="http://schemas.microsoft.com/office/drawing/2018/hyperlinkcolor" val="tx"/>
                    </a:ext>
                  </a:extLst>
                </a:hlinkClick>
              </a:rPr>
              <a:t>https://www.cukerala.ac.in/cukpdfs/IQAC/3.4.5/3.4.5.DSW.027.pdf</a:t>
            </a:r>
            <a:endParaRPr sz="1800" b="1">
              <a:latin typeface="Merriweather"/>
              <a:ea typeface="Merriweather"/>
              <a:cs typeface="Merriweather"/>
              <a:sym typeface="Merriweather"/>
            </a:endParaRPr>
          </a:p>
          <a:p>
            <a:pPr marL="571500" marR="899795" lvl="0" indent="0" algn="l" rtl="0">
              <a:lnSpc>
                <a:spcPct val="115000"/>
              </a:lnSpc>
              <a:spcBef>
                <a:spcPts val="1079"/>
              </a:spcBef>
              <a:spcAft>
                <a:spcPts val="0"/>
              </a:spcAft>
              <a:buSzPct val="100000"/>
              <a:buNone/>
            </a:pPr>
            <a:r>
              <a:rPr lang="en-US" sz="1800" b="1">
                <a:latin typeface="Merriweather"/>
                <a:ea typeface="Merriweather"/>
                <a:cs typeface="Merriweather"/>
                <a:sym typeface="Merriweather"/>
              </a:rPr>
              <a:t>[5] Shamim Ara (2021). Challenges of Decent Employment in India. Indian Journal of Finance and Economics, Vol. 2, No. 2, pp. 163-185. </a:t>
            </a:r>
            <a:r>
              <a:rPr lang="en-US" sz="1800" b="1" u="sng">
                <a:solidFill>
                  <a:srgbClr val="0000FF"/>
                </a:solidFill>
                <a:latin typeface="Merriweather"/>
                <a:ea typeface="Merriweather"/>
                <a:cs typeface="Merriweather"/>
                <a:sym typeface="Merriweather"/>
                <a:hlinkClick r:id="rId8">
                  <a:extLst>
                    <a:ext uri="{A12FA001-AC4F-418D-AE19-62706E023703}">
                      <ahyp:hlinkClr xmlns:ahyp="http://schemas.microsoft.com/office/drawing/2018/hyperlinkcolor" val="tx"/>
                    </a:ext>
                  </a:extLst>
                </a:hlinkClick>
              </a:rPr>
              <a:t>https://arfjournals.com/image/catalog/Journals%20Papers/IJFE/No%202%20(2021)/5_Shamim_Final.pdf</a:t>
            </a:r>
            <a:endParaRPr sz="1800" b="1">
              <a:latin typeface="Merriweather"/>
              <a:ea typeface="Merriweather"/>
              <a:cs typeface="Merriweather"/>
              <a:sym typeface="Merriweather"/>
            </a:endParaRPr>
          </a:p>
          <a:p>
            <a:pPr marL="342900" lvl="0" indent="-254317" algn="l" rtl="0">
              <a:spcBef>
                <a:spcPts val="1079"/>
              </a:spcBef>
              <a:spcAft>
                <a:spcPts val="0"/>
              </a:spcAft>
              <a:buSzPct val="750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1000"/>
                                        <p:tgtEl>
                                          <p:spTgt spid="249"/>
                                        </p:tgtEl>
                                        <p:attrNameLst>
                                          <p:attrName>ppt_w</p:attrName>
                                        </p:attrNameLst>
                                      </p:cBhvr>
                                      <p:tavLst>
                                        <p:tav tm="0">
                                          <p:val>
                                            <p:strVal val="0"/>
                                          </p:val>
                                        </p:tav>
                                        <p:tav tm="100000">
                                          <p:val>
                                            <p:strVal val="#ppt_w"/>
                                          </p:val>
                                        </p:tav>
                                      </p:tavLst>
                                    </p:anim>
                                    <p:anim calcmode="lin" valueType="num">
                                      <p:cBhvr additive="base">
                                        <p:cTn id="8" dur="1000"/>
                                        <p:tgtEl>
                                          <p:spTgt spid="24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2e7056a8cc_2_209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04"/>
        <p:cNvGrpSpPr/>
        <p:nvPr/>
      </p:nvGrpSpPr>
      <p:grpSpPr>
        <a:xfrm>
          <a:off x="0" y="0"/>
          <a:ext cx="0" cy="0"/>
          <a:chOff x="0" y="0"/>
          <a:chExt cx="0" cy="0"/>
        </a:xfrm>
      </p:grpSpPr>
      <p:sp>
        <p:nvSpPr>
          <p:cNvPr id="105" name="Google Shape;105;p3"/>
          <p:cNvSpPr txBox="1">
            <a:spLocks noGrp="1"/>
          </p:cNvSpPr>
          <p:nvPr>
            <p:ph type="ctrTitle"/>
          </p:nvPr>
        </p:nvSpPr>
        <p:spPr>
          <a:xfrm>
            <a:off x="122825" y="266125"/>
            <a:ext cx="5673900" cy="2130900"/>
          </a:xfrm>
          <a:prstGeom prst="rect">
            <a:avLst/>
          </a:prstGeom>
          <a:solidFill>
            <a:srgbClr val="E06666"/>
          </a:solidFill>
          <a:ln w="9525" cap="flat" cmpd="sng">
            <a:solidFill>
              <a:schemeClr val="dk2"/>
            </a:solidFill>
            <a:prstDash val="solid"/>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sz="6600"/>
              <a:t>OBJECTIVE OF PROJECT</a:t>
            </a:r>
            <a:endParaRPr sz="6600"/>
          </a:p>
        </p:txBody>
      </p:sp>
      <p:sp>
        <p:nvSpPr>
          <p:cNvPr id="106" name="Google Shape;106;p3"/>
          <p:cNvSpPr txBox="1">
            <a:spLocks noGrp="1"/>
          </p:cNvSpPr>
          <p:nvPr>
            <p:ph type="body" idx="4294967295"/>
          </p:nvPr>
        </p:nvSpPr>
        <p:spPr>
          <a:xfrm>
            <a:off x="394575" y="3029800"/>
            <a:ext cx="10338300" cy="3447000"/>
          </a:xfrm>
          <a:prstGeom prst="rect">
            <a:avLst/>
          </a:prstGeom>
          <a:solidFill>
            <a:srgbClr val="FFF2CC"/>
          </a:solid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368300" algn="just" rtl="0">
              <a:spcBef>
                <a:spcPts val="0"/>
              </a:spcBef>
              <a:spcAft>
                <a:spcPts val="0"/>
              </a:spcAft>
              <a:buSzPts val="2200"/>
              <a:buFont typeface="Arial"/>
              <a:buChar char="●"/>
            </a:pPr>
            <a:r>
              <a:rPr lang="en-US" sz="2100" b="1">
                <a:latin typeface="Arial"/>
                <a:ea typeface="Arial"/>
                <a:cs typeface="Arial"/>
                <a:sym typeface="Arial"/>
              </a:rPr>
              <a:t>The main aim of this project is to create a user friendly and language compatible website for the people of rural area to help them with the employment issues that they might face.</a:t>
            </a:r>
            <a:endParaRPr sz="2100" b="1">
              <a:latin typeface="Arial"/>
              <a:ea typeface="Arial"/>
              <a:cs typeface="Arial"/>
              <a:sym typeface="Arial"/>
            </a:endParaRPr>
          </a:p>
          <a:p>
            <a:pPr marL="342900" lvl="0" indent="-368300" algn="just" rtl="0">
              <a:spcBef>
                <a:spcPts val="960"/>
              </a:spcBef>
              <a:spcAft>
                <a:spcPts val="0"/>
              </a:spcAft>
              <a:buSzPts val="2200"/>
              <a:buFont typeface="Arial"/>
              <a:buChar char="●"/>
            </a:pPr>
            <a:r>
              <a:rPr lang="en-US" sz="2100" b="1">
                <a:latin typeface="Arial"/>
                <a:ea typeface="Arial"/>
                <a:cs typeface="Arial"/>
                <a:sym typeface="Arial"/>
              </a:rPr>
              <a:t>In this context, the project offers recommendation for increasing productive employment and reduction in unemployment for the youth.</a:t>
            </a:r>
            <a:endParaRPr sz="2100" b="1">
              <a:latin typeface="Arial"/>
              <a:ea typeface="Arial"/>
              <a:cs typeface="Arial"/>
              <a:sym typeface="Arial"/>
            </a:endParaRPr>
          </a:p>
        </p:txBody>
      </p:sp>
      <p:sp>
        <p:nvSpPr>
          <p:cNvPr id="107" name="Google Shape;107;p3"/>
          <p:cNvSpPr txBox="1">
            <a:spLocks noGrp="1"/>
          </p:cNvSpPr>
          <p:nvPr>
            <p:ph type="subTitle" idx="1"/>
          </p:nvPr>
        </p:nvSpPr>
        <p:spPr>
          <a:xfrm>
            <a:off x="-992439" y="4783250"/>
            <a:ext cx="890100" cy="721500"/>
          </a:xfrm>
          <a:prstGeom prst="rect">
            <a:avLst/>
          </a:prstGeom>
        </p:spPr>
        <p:txBody>
          <a:bodyPr spcFirstLastPara="1" wrap="square" lIns="121900" tIns="121900" rIns="121900" bIns="121900" anchor="t" anchorCtr="0">
            <a:normAutofit fontScale="92500" lnSpcReduction="10000"/>
          </a:bodyPr>
          <a:lstStyle/>
          <a:p>
            <a:pPr marL="0" lvl="0" indent="0" algn="ctr" rtl="0">
              <a:spcBef>
                <a:spcPts val="0"/>
              </a:spcBef>
              <a:spcAft>
                <a:spcPts val="0"/>
              </a:spcAft>
              <a:buNone/>
            </a:pPr>
            <a:endParaRPr/>
          </a:p>
        </p:txBody>
      </p:sp>
      <p:pic>
        <p:nvPicPr>
          <p:cNvPr id="108" name="Google Shape;108;p3"/>
          <p:cNvPicPr preferRelativeResize="0"/>
          <p:nvPr/>
        </p:nvPicPr>
        <p:blipFill>
          <a:blip r:embed="rId3">
            <a:alphaModFix/>
          </a:blip>
          <a:stretch>
            <a:fillRect/>
          </a:stretch>
        </p:blipFill>
        <p:spPr>
          <a:xfrm>
            <a:off x="7258325" y="0"/>
            <a:ext cx="4677276" cy="2886500"/>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700"/>
                                        <p:tgtEl>
                                          <p:spTgt spid="105"/>
                                        </p:tgtEl>
                                        <p:attrNameLst>
                                          <p:attrName>ppt_x</p:attrName>
                                        </p:attrNameLst>
                                      </p:cBhvr>
                                      <p:tavLst>
                                        <p:tav tm="0">
                                          <p:val>
                                            <p:strVal val="#ppt_x-1"/>
                                          </p:val>
                                        </p:tav>
                                        <p:tav tm="100000">
                                          <p:val>
                                            <p:strVal val="#ppt_x"/>
                                          </p:val>
                                        </p:tav>
                                      </p:tavLst>
                                    </p:anim>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D2EB"/>
        </a:solidFill>
        <a:effectLst/>
      </p:bgPr>
    </p:bg>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18300" y="225175"/>
            <a:ext cx="11249100" cy="18510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3600"/>
              <a:buFont typeface="Century Gothic"/>
              <a:buNone/>
            </a:pPr>
            <a:r>
              <a:rPr lang="en-US" sz="5260" u="sng">
                <a:solidFill>
                  <a:srgbClr val="351C75"/>
                </a:solidFill>
                <a:latin typeface="Courier New"/>
                <a:ea typeface="Courier New"/>
                <a:cs typeface="Courier New"/>
                <a:sym typeface="Courier New"/>
              </a:rPr>
              <a:t>EXISTING SIMILAR PROJECTS / APPLICATION STUDY</a:t>
            </a:r>
            <a:endParaRPr sz="5260" u="sng">
              <a:solidFill>
                <a:srgbClr val="351C75"/>
              </a:solidFill>
              <a:highlight>
                <a:srgbClr val="F4CCCC"/>
              </a:highlight>
              <a:latin typeface="Courier New"/>
              <a:ea typeface="Courier New"/>
              <a:cs typeface="Courier New"/>
              <a:sym typeface="Courier New"/>
            </a:endParaRPr>
          </a:p>
        </p:txBody>
      </p:sp>
      <p:sp>
        <p:nvSpPr>
          <p:cNvPr id="114" name="Google Shape;114;p4"/>
          <p:cNvSpPr txBox="1">
            <a:spLocks noGrp="1"/>
          </p:cNvSpPr>
          <p:nvPr>
            <p:ph type="body" idx="4294967295"/>
          </p:nvPr>
        </p:nvSpPr>
        <p:spPr>
          <a:xfrm>
            <a:off x="665550" y="2403775"/>
            <a:ext cx="10554600" cy="4003800"/>
          </a:xfrm>
          <a:prstGeom prst="rect">
            <a:avLst/>
          </a:prstGeom>
          <a:solidFill>
            <a:srgbClr val="CFD2EB"/>
          </a:solidFill>
          <a:ln w="9525" cap="flat" cmpd="sng">
            <a:solidFill>
              <a:schemeClr val="dk2"/>
            </a:solidFill>
            <a:prstDash val="solid"/>
            <a:round/>
            <a:headEnd type="none" w="sm" len="sm"/>
            <a:tailEnd type="none" w="sm" len="sm"/>
          </a:ln>
          <a:effectLst>
            <a:outerShdw blurRad="50800">
              <a:srgbClr val="000000">
                <a:alpha val="40000"/>
              </a:srgbClr>
            </a:outerShdw>
          </a:effectLst>
        </p:spPr>
        <p:txBody>
          <a:bodyPr spcFirstLastPara="1" wrap="square" lIns="91425" tIns="45700" rIns="91425" bIns="45700" anchor="ctr" anchorCtr="0">
            <a:normAutofit fontScale="85000" lnSpcReduction="20000"/>
          </a:bodyPr>
          <a:lstStyle/>
          <a:p>
            <a:pPr marL="342900" lvl="0" indent="-325755" algn="just" rtl="0">
              <a:spcBef>
                <a:spcPts val="0"/>
              </a:spcBef>
              <a:spcAft>
                <a:spcPts val="0"/>
              </a:spcAft>
              <a:buClr>
                <a:srgbClr val="000000"/>
              </a:buClr>
              <a:buSzPct val="75000"/>
              <a:buFont typeface="Oswald Medium"/>
              <a:buChar char="●"/>
            </a:pPr>
            <a:r>
              <a:rPr lang="en-US">
                <a:solidFill>
                  <a:srgbClr val="000000"/>
                </a:solidFill>
                <a:latin typeface="Oswald Medium"/>
                <a:ea typeface="Oswald Medium"/>
                <a:cs typeface="Oswald Medium"/>
                <a:sym typeface="Oswald Medium"/>
              </a:rPr>
              <a:t>Indeed :- It posts listings for job seekers in every industry, every level, and every lifestyle like freelance, part-time, internship or full-time. Indeed uses more than 130 technologies including HTML5, Google Analytics and jQuery.  </a:t>
            </a:r>
            <a:endParaRPr>
              <a:solidFill>
                <a:srgbClr val="000000"/>
              </a:solidFill>
              <a:latin typeface="Oswald Medium"/>
              <a:ea typeface="Oswald Medium"/>
              <a:cs typeface="Oswald Medium"/>
              <a:sym typeface="Oswald Medium"/>
            </a:endParaRPr>
          </a:p>
          <a:p>
            <a:pPr marL="342900" lvl="0" indent="-325755" algn="just" rtl="0">
              <a:spcBef>
                <a:spcPts val="960"/>
              </a:spcBef>
              <a:spcAft>
                <a:spcPts val="0"/>
              </a:spcAft>
              <a:buClr>
                <a:srgbClr val="000000"/>
              </a:buClr>
              <a:buSzPct val="75000"/>
              <a:buFont typeface="Oswald Medium"/>
              <a:buChar char="●"/>
            </a:pPr>
            <a:r>
              <a:rPr lang="en-US">
                <a:solidFill>
                  <a:srgbClr val="000000"/>
                </a:solidFill>
                <a:latin typeface="Oswald Medium"/>
                <a:ea typeface="Oswald Medium"/>
                <a:cs typeface="Oswald Medium"/>
                <a:sym typeface="Oswald Medium"/>
              </a:rPr>
              <a:t>Monster :- This site also offers salary comparison and research tools and provide premium resume makeups </a:t>
            </a:r>
            <a:endParaRPr>
              <a:solidFill>
                <a:srgbClr val="000000"/>
              </a:solidFill>
              <a:latin typeface="Oswald Medium"/>
              <a:ea typeface="Oswald Medium"/>
              <a:cs typeface="Oswald Medium"/>
              <a:sym typeface="Oswald Medium"/>
            </a:endParaRPr>
          </a:p>
          <a:p>
            <a:pPr marL="342900" lvl="0" indent="-325755" algn="just" rtl="0">
              <a:spcBef>
                <a:spcPts val="960"/>
              </a:spcBef>
              <a:spcAft>
                <a:spcPts val="0"/>
              </a:spcAft>
              <a:buClr>
                <a:srgbClr val="000000"/>
              </a:buClr>
              <a:buSzPct val="75000"/>
              <a:buFont typeface="Oswald Medium"/>
              <a:buChar char="●"/>
            </a:pPr>
            <a:r>
              <a:rPr lang="en-US">
                <a:solidFill>
                  <a:srgbClr val="000000"/>
                </a:solidFill>
                <a:latin typeface="Oswald Medium"/>
                <a:ea typeface="Oswald Medium"/>
                <a:cs typeface="Oswald Medium"/>
                <a:sym typeface="Oswald Medium"/>
              </a:rPr>
              <a:t>LinkedIn:- This site acts as a database for open opportunities, a digital resume platform, and an all in-one social networking tool. It is also the one of the most  popular sites for finding a suitable job in the recent times. The technologies used in LinkedIn are mostly Java with some Python, Ruby, Node and C++.  </a:t>
            </a:r>
            <a:endParaRPr>
              <a:solidFill>
                <a:srgbClr val="000000"/>
              </a:solidFill>
              <a:latin typeface="Oswald Medium"/>
              <a:ea typeface="Oswald Medium"/>
              <a:cs typeface="Oswald Medium"/>
              <a:sym typeface="Oswald Medium"/>
            </a:endParaRPr>
          </a:p>
          <a:p>
            <a:pPr marL="342900" lvl="0" indent="-325755" algn="just" rtl="0">
              <a:spcBef>
                <a:spcPts val="960"/>
              </a:spcBef>
              <a:spcAft>
                <a:spcPts val="0"/>
              </a:spcAft>
              <a:buClr>
                <a:srgbClr val="000000"/>
              </a:buClr>
              <a:buSzPct val="75000"/>
              <a:buFont typeface="Oswald Medium"/>
              <a:buChar char="●"/>
            </a:pPr>
            <a:r>
              <a:rPr lang="en-US">
                <a:solidFill>
                  <a:srgbClr val="000000"/>
                </a:solidFill>
                <a:latin typeface="Oswald Medium"/>
                <a:ea typeface="Oswald Medium"/>
                <a:cs typeface="Oswald Medium"/>
                <a:sym typeface="Oswald Medium"/>
              </a:rPr>
              <a:t>However, the gap/issue in these sites is that most of these websites offer more specialized or niche jobs which may not be suitable for every candidate , in every industry , skill level and pin code.</a:t>
            </a:r>
            <a:endParaRPr>
              <a:solidFill>
                <a:srgbClr val="000000"/>
              </a:solidFill>
              <a:latin typeface="Oswald Medium"/>
              <a:ea typeface="Oswald Medium"/>
              <a:cs typeface="Oswald Medium"/>
              <a:sym typeface="Oswald Medium"/>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1238725" y="3708067"/>
            <a:ext cx="10251300" cy="20247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FEFEFE"/>
              </a:buClr>
              <a:buSzPts val="2400"/>
              <a:buFont typeface="Century Gothic"/>
              <a:buNone/>
            </a:pPr>
            <a:r>
              <a:rPr lang="en-US"/>
              <a:t>Indeed Interface</a:t>
            </a:r>
            <a:endParaRPr/>
          </a:p>
        </p:txBody>
      </p:sp>
      <p:pic>
        <p:nvPicPr>
          <p:cNvPr id="120" name="Google Shape;120;p5"/>
          <p:cNvPicPr preferRelativeResize="0">
            <a:picLocks noGrp="1"/>
          </p:cNvPicPr>
          <p:nvPr>
            <p:ph type="pic" idx="2"/>
          </p:nvPr>
        </p:nvPicPr>
        <p:blipFill rotWithShape="1">
          <a:blip r:embed="rId3">
            <a:alphaModFix/>
          </a:blip>
          <a:srcRect t="5153" b="5153"/>
          <a:stretch/>
        </p:blipFill>
        <p:spPr>
          <a:xfrm>
            <a:off x="1089848" y="419407"/>
            <a:ext cx="8318376" cy="4196918"/>
          </a:xfrm>
          <a:prstGeom prst="rect">
            <a:avLst/>
          </a:prstGeom>
          <a:noFill/>
          <a:ln w="28575" cap="flat" cmpd="sng">
            <a:solidFill>
              <a:srgbClr val="000000"/>
            </a:solidFill>
            <a:prstDash val="solid"/>
            <a:round/>
            <a:headEnd type="none" w="sm" len="sm"/>
            <a:tailEnd type="none" w="sm" len="sm"/>
          </a:ln>
          <a:effectLst>
            <a:outerShdw blurRad="50800">
              <a:srgbClr val="000000">
                <a:alpha val="40000"/>
              </a:srgbClr>
            </a:outerShdw>
          </a:effectLst>
        </p:spPr>
      </p:pic>
      <p:sp>
        <p:nvSpPr>
          <p:cNvPr id="121" name="Google Shape;121;p5"/>
          <p:cNvSpPr txBox="1">
            <a:spLocks noGrp="1"/>
          </p:cNvSpPr>
          <p:nvPr>
            <p:ph type="body" idx="4294967295"/>
          </p:nvPr>
        </p:nvSpPr>
        <p:spPr>
          <a:xfrm>
            <a:off x="1630500" y="6124763"/>
            <a:ext cx="10561500" cy="4938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lnSpcReduction="10000"/>
          </a:bodyPr>
          <a:lstStyle/>
          <a:p>
            <a:pPr marL="0" lvl="0" indent="0" algn="l" rtl="0">
              <a:spcBef>
                <a:spcPts val="0"/>
              </a:spcBef>
              <a:spcAft>
                <a:spcPts val="0"/>
              </a:spcAft>
              <a:buSzPts val="1200"/>
              <a:buNone/>
            </a:pPr>
            <a:r>
              <a:rPr lang="en-US">
                <a:solidFill>
                  <a:srgbClr val="FEFEFE"/>
                </a:solidFill>
              </a:rPr>
              <a:t>Part-1</a:t>
            </a:r>
            <a:endParaRPr>
              <a:solidFill>
                <a:srgbClr val="FEFEF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932850" y="4534475"/>
            <a:ext cx="11800500" cy="10953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FEFEFE"/>
              </a:buClr>
              <a:buSzPts val="2400"/>
              <a:buFont typeface="Century Gothic"/>
              <a:buNone/>
            </a:pPr>
            <a:r>
              <a:rPr lang="en-US" sz="4800" b="1"/>
              <a:t>Indeed Interface</a:t>
            </a:r>
            <a:endParaRPr sz="4800" b="1"/>
          </a:p>
        </p:txBody>
      </p:sp>
      <p:pic>
        <p:nvPicPr>
          <p:cNvPr id="127" name="Google Shape;127;p6"/>
          <p:cNvPicPr preferRelativeResize="0">
            <a:picLocks noGrp="1"/>
          </p:cNvPicPr>
          <p:nvPr>
            <p:ph type="pic" idx="2"/>
          </p:nvPr>
        </p:nvPicPr>
        <p:blipFill rotWithShape="1">
          <a:blip r:embed="rId3">
            <a:alphaModFix/>
          </a:blip>
          <a:srcRect t="5152" b="5151"/>
          <a:stretch/>
        </p:blipFill>
        <p:spPr>
          <a:xfrm>
            <a:off x="809998" y="337557"/>
            <a:ext cx="8318376" cy="4196918"/>
          </a:xfrm>
          <a:prstGeom prst="rect">
            <a:avLst/>
          </a:prstGeom>
          <a:noFill/>
          <a:ln w="28575" cap="flat" cmpd="sng">
            <a:solidFill>
              <a:schemeClr val="dk2"/>
            </a:solidFill>
            <a:prstDash val="solid"/>
            <a:round/>
            <a:headEnd type="none" w="sm" len="sm"/>
            <a:tailEnd type="none" w="sm" len="sm"/>
          </a:ln>
          <a:effectLst>
            <a:outerShdw blurRad="50800">
              <a:srgbClr val="000000">
                <a:alpha val="40000"/>
              </a:srgbClr>
            </a:outerShdw>
          </a:effectLst>
        </p:spPr>
      </p:pic>
      <p:sp>
        <p:nvSpPr>
          <p:cNvPr id="128" name="Google Shape;128;p6"/>
          <p:cNvSpPr txBox="1">
            <a:spLocks noGrp="1"/>
          </p:cNvSpPr>
          <p:nvPr>
            <p:ph type="body" idx="1"/>
          </p:nvPr>
        </p:nvSpPr>
        <p:spPr>
          <a:xfrm>
            <a:off x="932850" y="6104288"/>
            <a:ext cx="10561500" cy="4938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l" rtl="0">
              <a:spcBef>
                <a:spcPts val="0"/>
              </a:spcBef>
              <a:spcAft>
                <a:spcPts val="0"/>
              </a:spcAft>
              <a:buSzPts val="1200"/>
              <a:buNone/>
            </a:pPr>
            <a:r>
              <a:rPr lang="en-US" sz="1700">
                <a:solidFill>
                  <a:schemeClr val="dk1"/>
                </a:solidFill>
              </a:rPr>
              <a:t>Part-2</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7"/>
          <p:cNvSpPr txBox="1">
            <a:spLocks noGrp="1"/>
          </p:cNvSpPr>
          <p:nvPr>
            <p:ph type="title" idx="4294967295"/>
          </p:nvPr>
        </p:nvSpPr>
        <p:spPr>
          <a:xfrm>
            <a:off x="634113" y="4076567"/>
            <a:ext cx="10251300" cy="20247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FEFEFE"/>
              </a:buClr>
              <a:buSzPts val="2400"/>
              <a:buFont typeface="Century Gothic"/>
              <a:buNone/>
            </a:pPr>
            <a:r>
              <a:rPr lang="en-US" sz="3900">
                <a:solidFill>
                  <a:srgbClr val="FEFEFE"/>
                </a:solidFill>
              </a:rPr>
              <a:t>LinkedIn Interface</a:t>
            </a:r>
            <a:endParaRPr sz="3900">
              <a:solidFill>
                <a:srgbClr val="FEFEFE"/>
              </a:solidFill>
            </a:endParaRPr>
          </a:p>
        </p:txBody>
      </p:sp>
      <p:pic>
        <p:nvPicPr>
          <p:cNvPr id="134" name="Google Shape;134;p7"/>
          <p:cNvPicPr preferRelativeResize="0">
            <a:picLocks noGrp="1"/>
          </p:cNvPicPr>
          <p:nvPr>
            <p:ph type="pic" idx="2"/>
          </p:nvPr>
        </p:nvPicPr>
        <p:blipFill rotWithShape="1">
          <a:blip r:embed="rId4">
            <a:alphaModFix/>
          </a:blip>
          <a:srcRect l="-274" t="-4434" r="274" b="12096"/>
          <a:stretch/>
        </p:blipFill>
        <p:spPr>
          <a:xfrm>
            <a:off x="815250" y="163775"/>
            <a:ext cx="8318376" cy="4810851"/>
          </a:xfrm>
          <a:prstGeom prst="rect">
            <a:avLst/>
          </a:prstGeom>
          <a:noFill/>
          <a:ln w="19050" cap="flat" cmpd="sng">
            <a:solidFill>
              <a:schemeClr val="lt1"/>
            </a:solidFill>
            <a:prstDash val="solid"/>
            <a:round/>
            <a:headEnd type="none" w="sm" len="sm"/>
            <a:tailEnd type="none" w="sm" len="sm"/>
          </a:ln>
          <a:effectLst>
            <a:outerShdw blurRad="50800">
              <a:srgbClr val="000000">
                <a:alpha val="40000"/>
              </a:srgbClr>
            </a:outerShdw>
          </a:effectLst>
        </p:spPr>
      </p:pic>
      <p:sp>
        <p:nvSpPr>
          <p:cNvPr id="135" name="Google Shape;135;p7"/>
          <p:cNvSpPr txBox="1">
            <a:spLocks noGrp="1"/>
          </p:cNvSpPr>
          <p:nvPr>
            <p:ph type="body" idx="4294967295"/>
          </p:nvPr>
        </p:nvSpPr>
        <p:spPr>
          <a:xfrm>
            <a:off x="958538" y="6101263"/>
            <a:ext cx="10561500" cy="4938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l" rtl="0">
              <a:spcBef>
                <a:spcPts val="0"/>
              </a:spcBef>
              <a:spcAft>
                <a:spcPts val="0"/>
              </a:spcAft>
              <a:buSzPts val="1200"/>
              <a:buNone/>
            </a:pPr>
            <a:r>
              <a:rPr lang="en-US" sz="1800">
                <a:solidFill>
                  <a:srgbClr val="FEFEFE"/>
                </a:solidFill>
              </a:rPr>
              <a:t>Desktop View</a:t>
            </a:r>
            <a:endParaRPr sz="1800">
              <a:solidFill>
                <a:srgbClr val="FEFEF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1000"/>
                                        <p:tgtEl>
                                          <p:spTgt spid="133"/>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fade">
                                      <p:cBhvr>
                                        <p:cTn id="15"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139"/>
        <p:cNvGrpSpPr/>
        <p:nvPr/>
      </p:nvGrpSpPr>
      <p:grpSpPr>
        <a:xfrm>
          <a:off x="0" y="0"/>
          <a:ext cx="0" cy="0"/>
          <a:chOff x="0" y="0"/>
          <a:chExt cx="0" cy="0"/>
        </a:xfrm>
      </p:grpSpPr>
      <p:sp>
        <p:nvSpPr>
          <p:cNvPr id="140" name="Google Shape;140;p8"/>
          <p:cNvSpPr txBox="1">
            <a:spLocks noGrp="1"/>
          </p:cNvSpPr>
          <p:nvPr>
            <p:ph type="title"/>
          </p:nvPr>
        </p:nvSpPr>
        <p:spPr>
          <a:xfrm>
            <a:off x="266125" y="447200"/>
            <a:ext cx="4913100" cy="970500"/>
          </a:xfrm>
          <a:prstGeom prst="rect">
            <a:avLst/>
          </a:prstGeom>
          <a:solidFill>
            <a:srgbClr val="F4CCCC"/>
          </a:solidFill>
          <a:ln w="76200" cap="flat" cmpd="sng">
            <a:solidFill>
              <a:srgbClr val="990000"/>
            </a:solidFill>
            <a:prstDash val="solid"/>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RESEARCH GAP</a:t>
            </a:r>
            <a:endParaRPr/>
          </a:p>
        </p:txBody>
      </p:sp>
      <p:graphicFrame>
        <p:nvGraphicFramePr>
          <p:cNvPr id="141" name="Google Shape;141;p8"/>
          <p:cNvGraphicFramePr/>
          <p:nvPr/>
        </p:nvGraphicFramePr>
        <p:xfrm>
          <a:off x="819150" y="2222500"/>
          <a:ext cx="10553700" cy="3789374"/>
        </p:xfrm>
        <a:graphic>
          <a:graphicData uri="http://schemas.openxmlformats.org/drawingml/2006/table">
            <a:tbl>
              <a:tblPr firstRow="1" bandRow="1">
                <a:noFill/>
                <a:tableStyleId>{FF0ABB09-D938-4F2B-9AD2-3FA86F163E46}</a:tableStyleId>
              </a:tblPr>
              <a:tblGrid>
                <a:gridCol w="814350">
                  <a:extLst>
                    <a:ext uri="{9D8B030D-6E8A-4147-A177-3AD203B41FA5}">
                      <a16:colId xmlns:a16="http://schemas.microsoft.com/office/drawing/2014/main" val="20000"/>
                    </a:ext>
                  </a:extLst>
                </a:gridCol>
                <a:gridCol w="1864300">
                  <a:extLst>
                    <a:ext uri="{9D8B030D-6E8A-4147-A177-3AD203B41FA5}">
                      <a16:colId xmlns:a16="http://schemas.microsoft.com/office/drawing/2014/main" val="20001"/>
                    </a:ext>
                  </a:extLst>
                </a:gridCol>
                <a:gridCol w="138915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5317500">
                  <a:extLst>
                    <a:ext uri="{9D8B030D-6E8A-4147-A177-3AD203B41FA5}">
                      <a16:colId xmlns:a16="http://schemas.microsoft.com/office/drawing/2014/main" val="20004"/>
                    </a:ext>
                  </a:extLst>
                </a:gridCol>
              </a:tblGrid>
              <a:tr h="370850">
                <a:tc>
                  <a:txBody>
                    <a:bodyPr/>
                    <a:lstStyle/>
                    <a:p>
                      <a:pPr marL="0" marR="0" lvl="0" indent="0" algn="l" rtl="0">
                        <a:lnSpc>
                          <a:spcPct val="115000"/>
                        </a:lnSpc>
                        <a:spcBef>
                          <a:spcPts val="0"/>
                        </a:spcBef>
                        <a:spcAft>
                          <a:spcPts val="0"/>
                        </a:spcAft>
                        <a:buNone/>
                      </a:pPr>
                      <a:r>
                        <a:rPr lang="en-US" sz="1100" b="1" u="none" strike="noStrike" cap="none">
                          <a:latin typeface="Century Gothic"/>
                          <a:ea typeface="Century Gothic"/>
                          <a:cs typeface="Century Gothic"/>
                          <a:sym typeface="Century Gothic"/>
                        </a:rPr>
                        <a:t>Sr no.</a:t>
                      </a:r>
                      <a:endParaRPr sz="1100" u="none" strike="noStrike" cap="none">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b="1" u="none" strike="noStrike" cap="none">
                          <a:latin typeface="Century Gothic"/>
                          <a:ea typeface="Century Gothic"/>
                          <a:cs typeface="Century Gothic"/>
                          <a:sym typeface="Century Gothic"/>
                        </a:rPr>
                        <a:t>Paper Title</a:t>
                      </a:r>
                      <a:endParaRPr sz="1100" u="none" strike="noStrike" cap="none">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b="1" u="none" strike="noStrike" cap="none">
                          <a:latin typeface="Century Gothic"/>
                          <a:ea typeface="Century Gothic"/>
                          <a:cs typeface="Century Gothic"/>
                          <a:sym typeface="Century Gothic"/>
                        </a:rPr>
                        <a:t>Paper Author</a:t>
                      </a:r>
                      <a:endParaRPr sz="1100" u="none" strike="noStrike" cap="none">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b="1" u="none" strike="noStrike" cap="none">
                          <a:latin typeface="Century Gothic"/>
                          <a:ea typeface="Century Gothic"/>
                          <a:cs typeface="Century Gothic"/>
                          <a:sym typeface="Century Gothic"/>
                        </a:rPr>
                        <a:t>Published Year</a:t>
                      </a:r>
                      <a:endParaRPr sz="1100" u="none" strike="noStrike" cap="none">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b="1" u="none" strike="noStrike" cap="none">
                          <a:latin typeface="Century Gothic"/>
                          <a:ea typeface="Century Gothic"/>
                          <a:cs typeface="Century Gothic"/>
                          <a:sym typeface="Century Gothic"/>
                        </a:rPr>
                        <a:t>Summary</a:t>
                      </a:r>
                      <a:endParaRPr sz="1100" u="none" strike="noStrike" cap="none">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1</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The evidence is in: How should youth employment programs in low-income countries be designed?  </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Louise Fox and Upasana Kaul</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2017</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This research examines the barriers to youth transitioning into work in low-income nations. It looks at which employment initiatives and policies appear to help youth make the transition faster, with a focus on establishing new job opportunities for them.</a:t>
                      </a:r>
                      <a:r>
                        <a:rPr lang="en-US" sz="1100" u="none" strike="noStrike" cap="none" baseline="30000">
                          <a:solidFill>
                            <a:srgbClr val="000000"/>
                          </a:solidFill>
                          <a:latin typeface="Century Gothic"/>
                          <a:ea typeface="Century Gothic"/>
                          <a:cs typeface="Century Gothic"/>
                          <a:sym typeface="Century Gothic"/>
                        </a:rPr>
                        <a:t> [3]</a:t>
                      </a:r>
                      <a:endParaRPr sz="1100" u="none" strike="noStrike" cap="none">
                        <a:solidFill>
                          <a:srgbClr val="000000"/>
                        </a:solidFill>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2</a:t>
                      </a:r>
                      <a:endParaRPr>
                        <a:solidFill>
                          <a:srgbClr val="000000"/>
                        </a:solidFill>
                      </a:endParaRPr>
                    </a:p>
                    <a:p>
                      <a:pPr marL="0" marR="0" lvl="0" indent="0" algn="l" rtl="0">
                        <a:lnSpc>
                          <a:spcPct val="115000"/>
                        </a:lnSpc>
                        <a:spcBef>
                          <a:spcPts val="800"/>
                        </a:spcBef>
                        <a:spcAft>
                          <a:spcPts val="0"/>
                        </a:spcAft>
                        <a:buNone/>
                      </a:pPr>
                      <a:r>
                        <a:rPr lang="en-US" sz="1100" u="none" strike="noStrike" cap="none">
                          <a:solidFill>
                            <a:srgbClr val="000000"/>
                          </a:solidFill>
                          <a:latin typeface="Century Gothic"/>
                          <a:ea typeface="Century Gothic"/>
                          <a:cs typeface="Century Gothic"/>
                          <a:sym typeface="Century Gothic"/>
                        </a:rPr>
                        <a:t> </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Opinion of youth on issues and challenges related to Employment: A study in Mysore city</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Dr Mohan A.K</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2016</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Unemployment rates are normally considered as employment inadequacy for youth. In India, from 2000-to 2010 the share of employment in the industry and service sector continued to grow while agriculture employed fewer workers. Poor quality of educational services is producing a workforce lacking the basic knowledge and skills needed for today's job.</a:t>
                      </a:r>
                      <a:r>
                        <a:rPr lang="en-US" sz="1100" u="none" strike="noStrike" cap="none" baseline="30000">
                          <a:solidFill>
                            <a:srgbClr val="000000"/>
                          </a:solidFill>
                          <a:latin typeface="Century Gothic"/>
                          <a:ea typeface="Century Gothic"/>
                          <a:cs typeface="Century Gothic"/>
                          <a:sym typeface="Century Gothic"/>
                        </a:rPr>
                        <a:t> [4]</a:t>
                      </a:r>
                      <a:endParaRPr sz="1100" u="none" strike="noStrike" cap="none">
                        <a:solidFill>
                          <a:srgbClr val="000000"/>
                        </a:solidFill>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3</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Challenges Of Decent Employment In India</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Shamim Ara</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2021</a:t>
                      </a:r>
                      <a:endParaRPr>
                        <a:solidFill>
                          <a:srgbClr val="000000"/>
                        </a:solidFill>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None/>
                      </a:pPr>
                      <a:r>
                        <a:rPr lang="en-US" sz="1100" u="none" strike="noStrike" cap="none">
                          <a:solidFill>
                            <a:srgbClr val="000000"/>
                          </a:solidFill>
                          <a:latin typeface="Century Gothic"/>
                          <a:ea typeface="Century Gothic"/>
                          <a:cs typeface="Century Gothic"/>
                          <a:sym typeface="Century Gothic"/>
                        </a:rPr>
                        <a:t>This article examines employment challenges in India in the ILO’S decent work framework.  Remarkably, jobs were created in the organized sector, in the regular salary category, and in the services sector in 2017-18. However, the rate of employment growth in these segments is very low and cannot offset the net loss of employment in the unorganized sector, temporary jobs and agriculture and manufacturing, particularly in rural areas. The article advocates for urgent policy interventions to ensure access to productive and decent work for all in India.</a:t>
                      </a:r>
                      <a:r>
                        <a:rPr lang="en-US" sz="1100" u="none" strike="noStrike" cap="none" baseline="30000">
                          <a:solidFill>
                            <a:srgbClr val="000000"/>
                          </a:solidFill>
                          <a:latin typeface="Century Gothic"/>
                          <a:ea typeface="Century Gothic"/>
                          <a:cs typeface="Century Gothic"/>
                          <a:sym typeface="Century Gothic"/>
                        </a:rPr>
                        <a:t> [5]</a:t>
                      </a:r>
                      <a:endParaRPr sz="1100" u="none" strike="noStrike" cap="none">
                        <a:solidFill>
                          <a:srgbClr val="000000"/>
                        </a:solidFill>
                        <a:latin typeface="Century Gothic"/>
                        <a:ea typeface="Century Gothic"/>
                        <a:cs typeface="Century Gothic"/>
                        <a:sym typeface="Century Gothic"/>
                      </a:endParaRPr>
                    </a:p>
                  </a:txBody>
                  <a:tcPr marL="68575" marR="68575"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000"/>
                                        <p:tgtEl>
                                          <p:spTgt spid="141"/>
                                        </p:tgtEl>
                                        <p:attrNameLst>
                                          <p:attrName>ppt_w</p:attrName>
                                        </p:attrNameLst>
                                      </p:cBhvr>
                                      <p:tavLst>
                                        <p:tav tm="0">
                                          <p:val>
                                            <p:strVal val="0"/>
                                          </p:val>
                                        </p:tav>
                                        <p:tav tm="100000">
                                          <p:val>
                                            <p:strVal val="#ppt_w"/>
                                          </p:val>
                                        </p:tav>
                                      </p:tavLst>
                                    </p:anim>
                                    <p:anim calcmode="lin" valueType="num">
                                      <p:cBhvr additive="base">
                                        <p:cTn id="8" dur="1000"/>
                                        <p:tgtEl>
                                          <p:spTgt spid="1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path path="circle">
            <a:fillToRect l="50000" t="50000" r="50000" b="50000"/>
          </a:path>
          <a:tileRect/>
        </a:gradFill>
        <a:effectLst/>
      </p:bgPr>
    </p:bg>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15600" y="593367"/>
            <a:ext cx="11360700" cy="763500"/>
          </a:xfrm>
          <a:prstGeom prst="rect">
            <a:avLst/>
          </a:prstGeom>
          <a:gradFill>
            <a:gsLst>
              <a:gs pos="0">
                <a:srgbClr val="FFFFFF"/>
              </a:gs>
              <a:gs pos="100000">
                <a:srgbClr val="B3B3B3"/>
              </a:gs>
            </a:gsLst>
            <a:lin ang="5400012" scaled="0"/>
          </a:gradFill>
          <a:ln w="38100" cap="flat" cmpd="sng">
            <a:solidFill>
              <a:srgbClr val="000000"/>
            </a:solidFill>
            <a:prstDash val="solid"/>
            <a:round/>
            <a:headEnd type="none" w="sm" len="sm"/>
            <a:tailEnd type="none" w="sm" len="sm"/>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en-US"/>
              <a:t>Problem Summary</a:t>
            </a:r>
            <a:endParaRPr/>
          </a:p>
        </p:txBody>
      </p:sp>
      <p:sp>
        <p:nvSpPr>
          <p:cNvPr id="147" name="Google Shape;147;p9"/>
          <p:cNvSpPr txBox="1">
            <a:spLocks noGrp="1"/>
          </p:cNvSpPr>
          <p:nvPr>
            <p:ph type="body" idx="1"/>
          </p:nvPr>
        </p:nvSpPr>
        <p:spPr>
          <a:xfrm>
            <a:off x="415600" y="1514900"/>
            <a:ext cx="5951100" cy="4576800"/>
          </a:xfrm>
          <a:prstGeom prst="rect">
            <a:avLst/>
          </a:prstGeom>
          <a:solidFill>
            <a:srgbClr val="E8EAF5"/>
          </a:solidFill>
          <a:ln w="28575" cap="flat" cmpd="sng">
            <a:solidFill>
              <a:srgbClr val="000000"/>
            </a:solidFill>
            <a:prstDash val="solid"/>
            <a:round/>
            <a:headEnd type="none" w="sm" len="sm"/>
            <a:tailEnd type="none" w="sm" len="sm"/>
          </a:ln>
          <a:effectLst>
            <a:outerShdw blurRad="50800">
              <a:srgbClr val="000000">
                <a:alpha val="40000"/>
              </a:srgbClr>
            </a:outerShdw>
          </a:effectLst>
        </p:spPr>
        <p:txBody>
          <a:bodyPr spcFirstLastPara="1" wrap="square" lIns="91425" tIns="45700" rIns="91425" bIns="45700" anchor="ctr" anchorCtr="0">
            <a:normAutofit lnSpcReduction="10000"/>
          </a:bodyPr>
          <a:lstStyle/>
          <a:p>
            <a:pPr marL="342900" lvl="0" indent="-351472" algn="just" rtl="0">
              <a:spcBef>
                <a:spcPts val="0"/>
              </a:spcBef>
              <a:spcAft>
                <a:spcPts val="0"/>
              </a:spcAft>
              <a:buClr>
                <a:srgbClr val="000000"/>
              </a:buClr>
              <a:buSzPts val="1800"/>
              <a:buChar char="●"/>
            </a:pPr>
            <a:r>
              <a:rPr lang="en-US" sz="1800" b="0" i="0" u="none" strike="noStrike">
                <a:solidFill>
                  <a:srgbClr val="000000"/>
                </a:solidFill>
              </a:rPr>
              <a:t>Although with the increase in school and college enrolment rates, the proportion of youth in the labour force has been declining, their high proportions in the labour force indicate that the problem of youth unemployment and underemployment would remain a serious issue in India for many years to come.</a:t>
            </a:r>
            <a:r>
              <a:rPr lang="en-US">
                <a:solidFill>
                  <a:srgbClr val="000000"/>
                </a:solidFill>
              </a:rPr>
              <a:t> </a:t>
            </a:r>
            <a:endParaRPr>
              <a:solidFill>
                <a:srgbClr val="000000"/>
              </a:solidFill>
            </a:endParaRPr>
          </a:p>
          <a:p>
            <a:pPr marL="342900" lvl="0" indent="-351472" algn="just" rtl="0">
              <a:spcBef>
                <a:spcPts val="933"/>
              </a:spcBef>
              <a:spcAft>
                <a:spcPts val="0"/>
              </a:spcAft>
              <a:buClr>
                <a:srgbClr val="000000"/>
              </a:buClr>
              <a:buSzPts val="1800"/>
              <a:buChar char="●"/>
            </a:pPr>
            <a:r>
              <a:rPr lang="en-US">
                <a:solidFill>
                  <a:srgbClr val="000000"/>
                </a:solidFill>
              </a:rPr>
              <a:t>Here, through this project, we show various job openings as well as the sources through which the dream jobs can be acquired. </a:t>
            </a:r>
            <a:endParaRPr>
              <a:solidFill>
                <a:srgbClr val="000000"/>
              </a:solidFill>
            </a:endParaRPr>
          </a:p>
          <a:p>
            <a:pPr marL="342900" lvl="0" indent="-351472" algn="just" rtl="0">
              <a:spcBef>
                <a:spcPts val="933"/>
              </a:spcBef>
              <a:spcAft>
                <a:spcPts val="0"/>
              </a:spcAft>
              <a:buClr>
                <a:srgbClr val="000000"/>
              </a:buClr>
              <a:buSzPts val="1800"/>
              <a:buChar char="●"/>
            </a:pPr>
            <a:r>
              <a:rPr lang="en-US">
                <a:solidFill>
                  <a:srgbClr val="000000"/>
                </a:solidFill>
              </a:rPr>
              <a:t>The language selection is an add-on to reach maximum people.</a:t>
            </a:r>
            <a:endParaRPr>
              <a:solidFill>
                <a:srgbClr val="000000"/>
              </a:solidFill>
            </a:endParaRPr>
          </a:p>
        </p:txBody>
      </p:sp>
      <p:sp>
        <p:nvSpPr>
          <p:cNvPr id="148" name="Google Shape;148;p9"/>
          <p:cNvSpPr txBox="1"/>
          <p:nvPr/>
        </p:nvSpPr>
        <p:spPr>
          <a:xfrm>
            <a:off x="6280199" y="5394235"/>
            <a:ext cx="4992000" cy="5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050">
              <a:solidFill>
                <a:schemeClr val="lt1"/>
              </a:solidFill>
              <a:latin typeface="Century Gothic"/>
              <a:ea typeface="Century Gothic"/>
              <a:cs typeface="Century Gothic"/>
              <a:sym typeface="Century Gothic"/>
            </a:endParaRPr>
          </a:p>
        </p:txBody>
      </p:sp>
      <p:sp>
        <p:nvSpPr>
          <p:cNvPr id="149" name="Google Shape;149;p9"/>
          <p:cNvSpPr txBox="1"/>
          <p:nvPr/>
        </p:nvSpPr>
        <p:spPr>
          <a:xfrm>
            <a:off x="1535375" y="1514900"/>
            <a:ext cx="85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0" name="Google Shape;150;p9"/>
          <p:cNvSpPr txBox="1"/>
          <p:nvPr/>
        </p:nvSpPr>
        <p:spPr>
          <a:xfrm>
            <a:off x="8475275" y="5802400"/>
            <a:ext cx="30000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lt1"/>
                </a:solidFill>
                <a:latin typeface="Century Gothic"/>
                <a:ea typeface="Century Gothic"/>
                <a:cs typeface="Century Gothic"/>
                <a:sym typeface="Century Gothic"/>
              </a:rPr>
              <a:t>The table given here shows the difficulties faced in the way of getting jobs.</a:t>
            </a:r>
            <a:r>
              <a:rPr lang="en-US" sz="1200">
                <a:solidFill>
                  <a:schemeClr val="lt1"/>
                </a:solidFill>
                <a:latin typeface="Times New Roman"/>
                <a:ea typeface="Times New Roman"/>
                <a:cs typeface="Times New Roman"/>
                <a:sym typeface="Times New Roman"/>
              </a:rPr>
              <a:t>[4]</a:t>
            </a:r>
            <a:endParaRPr/>
          </a:p>
        </p:txBody>
      </p:sp>
      <p:pic>
        <p:nvPicPr>
          <p:cNvPr id="151" name="Google Shape;151;p9"/>
          <p:cNvPicPr preferRelativeResize="0">
            <a:picLocks noGrp="1"/>
          </p:cNvPicPr>
          <p:nvPr>
            <p:ph type="body" idx="4294967295"/>
          </p:nvPr>
        </p:nvPicPr>
        <p:blipFill rotWithShape="1">
          <a:blip r:embed="rId3">
            <a:alphaModFix/>
          </a:blip>
          <a:srcRect/>
          <a:stretch/>
        </p:blipFill>
        <p:spPr>
          <a:xfrm>
            <a:off x="6853399" y="2424949"/>
            <a:ext cx="5194200" cy="3171900"/>
          </a:xfrm>
          <a:prstGeom prst="rect">
            <a:avLst/>
          </a:prstGeom>
          <a:noFill/>
          <a:ln w="28575" cap="flat" cmpd="sng">
            <a:solidFill>
              <a:schemeClr val="dk1"/>
            </a:solidFill>
            <a:prstDash val="solid"/>
            <a:round/>
            <a:headEnd type="none" w="sm" len="sm"/>
            <a:tailEnd type="none" w="sm" len="sm"/>
          </a:ln>
          <a:effectLst>
            <a:outerShdw blurRad="5080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1"/>
                                        </p:tgtEl>
                                        <p:attrNameLst>
                                          <p:attrName>style.visibility</p:attrName>
                                        </p:attrNameLst>
                                      </p:cBhvr>
                                      <p:to>
                                        <p:strVal val="visible"/>
                                      </p:to>
                                    </p:set>
                                    <p:animEffect transition="in" filter="fade">
                                      <p:cBhvr>
                                        <p:cTn id="11" dur="1000"/>
                                        <p:tgtEl>
                                          <p:spTgt spid="151"/>
                                        </p:tgtEl>
                                      </p:cBhvr>
                                    </p:animEffect>
                                  </p:childTnLst>
                                </p:cTn>
                              </p:par>
                              <p:par>
                                <p:cTn id="12" presetID="10" presetClass="entr" presetSubtype="0" fill="hold" nodeType="with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Widescreen</PresentationFormat>
  <Paragraphs>112</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Playfair Display</vt:lpstr>
      <vt:lpstr>Calibri</vt:lpstr>
      <vt:lpstr>Courier New</vt:lpstr>
      <vt:lpstr>Alfa Slab One</vt:lpstr>
      <vt:lpstr>Oswald Medium</vt:lpstr>
      <vt:lpstr>Times New Roman</vt:lpstr>
      <vt:lpstr>Arial</vt:lpstr>
      <vt:lpstr>Century Gothic</vt:lpstr>
      <vt:lpstr>Merriweather</vt:lpstr>
      <vt:lpstr>Simple Light</vt:lpstr>
      <vt:lpstr>PowerPoint Presentation</vt:lpstr>
      <vt:lpstr>   INTRODUCTION</vt:lpstr>
      <vt:lpstr>OBJECTIVE OF PROJECT</vt:lpstr>
      <vt:lpstr>EXISTING SIMILAR PROJECTS / APPLICATION STUDY</vt:lpstr>
      <vt:lpstr>Indeed Interface</vt:lpstr>
      <vt:lpstr>Indeed Interface</vt:lpstr>
      <vt:lpstr>LinkedIn Interface</vt:lpstr>
      <vt:lpstr>RESEARCH GAP</vt:lpstr>
      <vt:lpstr>Problem Summary</vt:lpstr>
      <vt:lpstr>AEIOU CANVAS</vt:lpstr>
      <vt:lpstr>EMPATHY CANVAS</vt:lpstr>
      <vt:lpstr>IDEATION CANVAS</vt:lpstr>
      <vt:lpstr> PRODUCT DEVELOPMENT CANVAS</vt:lpstr>
      <vt:lpstr>LEARNING NEED MATRIX</vt:lpstr>
      <vt:lpstr>MINDMAP</vt:lpstr>
      <vt:lpstr>PROTOTYPE</vt:lpstr>
      <vt:lpstr>HARDWARE / SOFTWARE REQUIREMENTS</vt:lpstr>
      <vt:lpstr>MODULES</vt:lpstr>
      <vt:lpstr>FEATURES</vt:lpstr>
      <vt:lpstr>LIMITATIONS</vt:lpstr>
      <vt:lpstr>FUTURE SCOPE</vt:lpstr>
      <vt:lpstr>THE 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Unnati Parikh</dc:creator>
  <cp:lastModifiedBy>Unnati Parikh</cp:lastModifiedBy>
  <cp:revision>2</cp:revision>
  <dcterms:created xsi:type="dcterms:W3CDTF">2022-05-21T13:36:17Z</dcterms:created>
  <dcterms:modified xsi:type="dcterms:W3CDTF">2022-05-25T13:56:29Z</dcterms:modified>
</cp:coreProperties>
</file>